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8" r:id="rId2"/>
    <p:sldId id="270" r:id="rId3"/>
    <p:sldId id="271" r:id="rId4"/>
    <p:sldId id="272" r:id="rId5"/>
    <p:sldId id="273" r:id="rId6"/>
    <p:sldId id="260" r:id="rId7"/>
    <p:sldId id="275" r:id="rId8"/>
    <p:sldId id="276" r:id="rId9"/>
    <p:sldId id="261" r:id="rId10"/>
    <p:sldId id="277" r:id="rId11"/>
    <p:sldId id="278" r:id="rId12"/>
    <p:sldId id="289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99" r:id="rId24"/>
    <p:sldId id="274" r:id="rId25"/>
    <p:sldId id="300" r:id="rId26"/>
    <p:sldId id="312" r:id="rId27"/>
    <p:sldId id="298" r:id="rId2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0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033CB3-7F95-41E1-81BF-E8064342392D}" type="datetime1">
              <a:rPr lang="ru-RU" smtClean="0"/>
              <a:t>12.02.2026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977E94-A6AB-4E02-8E43-E89F9CF4757F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1C10190-6A87-4EFF-B67B-FD2B4955DE6B}" type="datetime1">
              <a:rPr lang="ru-RU" noProof="0" smtClean="0"/>
              <a:t>12.02.2026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ED491D0-8E1B-49C7-849B-A28568D94497}" type="slidenum">
              <a:rPr lang="ru-RU" noProof="0" smtClean="0"/>
              <a:t>‹№›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041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2839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313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rtlCol="0"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1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63D273F9-4EFF-4F0B-9DF4-01F988EA6D1E}" type="datetime1">
              <a:rPr lang="ru-RU" smtClean="0"/>
              <a:t>12.02.2026</a:t>
            </a:fld>
            <a:endParaRPr lang="ru-RU" dirty="0"/>
          </a:p>
        </p:txBody>
      </p:sp>
      <p:sp>
        <p:nvSpPr>
          <p:cNvPr id="1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BD266BE7-899D-4075-917F-DBDE33B6B692}" type="slidenum">
              <a:rPr lang="ru-RU" smtClean="0"/>
              <a:pPr rtl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A3FD9A-4A31-4F86-93A4-8837C3CDE1A3}" type="datetime1">
              <a:rPr lang="ru-RU" smtClean="0"/>
              <a:t>12.02.2026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5389B495-48D3-4554-8EC7-73D4659C5407}" type="datetime1">
              <a:rPr lang="ru-RU" smtClean="0"/>
              <a:t>12.02.2026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BD266BE7-899D-4075-917F-DBDE33B6B692}" type="slidenum">
              <a:rPr lang="ru-RU" smtClean="0"/>
              <a:pPr rtl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5AA998-4B36-404A-8DEA-DA5BB2816D86}" type="datetime1">
              <a:rPr lang="ru-RU" smtClean="0"/>
              <a:t>12.02.2026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3059E1-7810-4134-BA30-CD168ACA1ED0}" type="datetime1">
              <a:rPr lang="ru-RU" smtClean="0"/>
              <a:t>12.02.2026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8DD942-3932-490C-965E-CE019573200E}" type="datetime1">
              <a:rPr lang="ru-RU" smtClean="0"/>
              <a:t>12.02.2026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23EE73-29DE-4D32-853F-71E261A37FAC}" type="datetime1">
              <a:rPr lang="ru-RU" smtClean="0"/>
              <a:t>12.02.2026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Текст 2"/>
          <p:cNvSpPr>
            <a:spLocks noGrp="1"/>
          </p:cNvSpPr>
          <p:nvPr>
            <p:ph type="body" sz="half" idx="2"/>
          </p:nvPr>
        </p:nvSpPr>
        <p:spPr>
          <a:xfrm>
            <a:off x="1291818" y="2465294"/>
            <a:ext cx="3834874" cy="3711669"/>
          </a:xfrm>
        </p:spPr>
        <p:txBody>
          <a:bodyPr rtlCol="0">
            <a:normAutofit/>
          </a:bodyPr>
          <a:lstStyle>
            <a:lvl1pPr marL="0" indent="0" rtl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3" name="Объект 3"/>
          <p:cNvSpPr>
            <a:spLocks noGrp="1"/>
          </p:cNvSpPr>
          <p:nvPr>
            <p:ph idx="1"/>
          </p:nvPr>
        </p:nvSpPr>
        <p:spPr>
          <a:xfrm>
            <a:off x="5518897" y="2465294"/>
            <a:ext cx="5174504" cy="3711669"/>
          </a:xfrm>
        </p:spPr>
        <p:txBody>
          <a:bodyPr rtlCol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3AA2DE-E044-4C5E-88E8-826FD672C224}" type="datetime1">
              <a:rPr lang="ru-RU" smtClean="0"/>
              <a:t>12.02.2026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89F6FF-325E-4839-A110-B16E8C0199BE}" type="datetime1">
              <a:rPr lang="ru-RU" smtClean="0"/>
              <a:t>12.02.2026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89B750-52B5-4380-A24A-7530EE5DCF6F}" type="datetime1">
              <a:rPr lang="ru-RU" smtClean="0"/>
              <a:t>12.02.2026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pic>
        <p:nvPicPr>
          <p:cNvPr id="7" name="Рисунок 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 rtlCol="0"/>
          <a:lstStyle/>
          <a:p>
            <a:pPr rtl="0"/>
            <a:fld id="{ADF49962-1D0D-4F31-AB9F-D72B431EE16F}" type="datetime1">
              <a:rPr lang="ru-RU" smtClean="0"/>
              <a:t>12.02.2026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 rtlCol="0"/>
          <a:lstStyle/>
          <a:p>
            <a:pPr rtl="0"/>
            <a:fld id="{BD266BE7-899D-4075-917F-DBDE33B6B692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 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  <a:p>
            <a:pPr lvl="5" rtl="0"/>
            <a:r>
              <a:rPr lang="ru-RU" dirty="0"/>
              <a:t>Шестой</a:t>
            </a:r>
          </a:p>
          <a:p>
            <a:pPr lvl="6" rtl="0"/>
            <a:r>
              <a:rPr lang="ru-RU" dirty="0"/>
              <a:t>Седьмой</a:t>
            </a:r>
          </a:p>
          <a:p>
            <a:pPr lvl="7" rtl="0"/>
            <a:r>
              <a:rPr lang="ru-RU" dirty="0"/>
              <a:t>Восьмой</a:t>
            </a:r>
          </a:p>
          <a:p>
            <a:pPr lvl="8" rtl="0"/>
            <a:r>
              <a:rPr lang="ru-RU" dirty="0"/>
              <a:t>Девятый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fld id="{38ABFFF7-E2BC-4B90-8333-1B79B63513B3}" type="datetime1">
              <a:rPr lang="ru-RU" smtClean="0"/>
              <a:pPr/>
              <a:t>12.02.2026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fld id="{BD266BE7-899D-4075-917F-DBDE33B6B692}" type="slidenum">
              <a:rPr lang="ru-RU" smtClean="0"/>
              <a:pPr rtl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display?v=pz24161bc1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ru-RU" dirty="0" err="1"/>
              <a:t>Узагальнення</a:t>
            </a:r>
            <a:r>
              <a:rPr lang="ru-RU" dirty="0"/>
              <a:t>. </a:t>
            </a:r>
            <a:r>
              <a:rPr lang="ru-RU" dirty="0" err="1">
                <a:solidFill>
                  <a:srgbClr val="FF0000"/>
                </a:solidFill>
              </a:rPr>
              <a:t>Трикутник.Ознаки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рівності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трикутників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 err="1"/>
              <a:t>Геометрія</a:t>
            </a:r>
            <a:r>
              <a:rPr lang="ru-RU" dirty="0"/>
              <a:t> 7 </a:t>
            </a:r>
            <a:r>
              <a:rPr lang="ru-RU" dirty="0" err="1"/>
              <a:t>клас</a:t>
            </a:r>
            <a:endParaRPr lang="ru-RU" dirty="0"/>
          </a:p>
          <a:p>
            <a:pPr rtl="0"/>
            <a:endParaRPr lang="ru-RU" dirty="0"/>
          </a:p>
        </p:txBody>
      </p:sp>
      <p:pic>
        <p:nvPicPr>
          <p:cNvPr id="4" name="Picture 7" descr="Трикутники - Острів знан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128942"/>
            <a:ext cx="3429024" cy="30861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0522" y="466343"/>
            <a:ext cx="7728270" cy="1362113"/>
          </a:xfrm>
        </p:spPr>
        <p:txBody>
          <a:bodyPr>
            <a:normAutofit/>
          </a:bodyPr>
          <a:lstStyle/>
          <a:p>
            <a:r>
              <a:rPr lang="uk-UA" sz="4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Трикутники в природі</a:t>
            </a:r>
          </a:p>
        </p:txBody>
      </p:sp>
      <p:pic>
        <p:nvPicPr>
          <p:cNvPr id="1026" name="Picture 2" descr="ТРИКУТНИКИ - Кейс-уроки_ЗОШ№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7697" y="2052674"/>
            <a:ext cx="3810027" cy="2786082"/>
          </a:xfrm>
          <a:prstGeom prst="rect">
            <a:avLst/>
          </a:prstGeom>
          <a:noFill/>
        </p:spPr>
      </p:pic>
      <p:pic>
        <p:nvPicPr>
          <p:cNvPr id="5" name="Picture 4" descr="C:\Users\пк\Desktop\fibonacci_phyllotax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71863" y="2052674"/>
            <a:ext cx="4000528" cy="3000396"/>
          </a:xfrm>
          <a:prstGeom prst="rect">
            <a:avLst/>
          </a:prstGeom>
          <a:noFill/>
        </p:spPr>
      </p:pic>
      <p:pic>
        <p:nvPicPr>
          <p:cNvPr id="6" name="Picture 2" descr="C:\Users\пк\Desktop\images.jpg"/>
          <p:cNvPicPr>
            <a:picLocks noChangeAspect="1" noChangeArrowheads="1"/>
          </p:cNvPicPr>
          <p:nvPr/>
        </p:nvPicPr>
        <p:blipFill>
          <a:blip r:embed="rId4"/>
          <a:srcRect l="48276" t="51162" r="8620" b="6977"/>
          <a:stretch>
            <a:fillRect/>
          </a:stretch>
        </p:blipFill>
        <p:spPr bwMode="auto">
          <a:xfrm>
            <a:off x="4746330" y="4641113"/>
            <a:ext cx="2928958" cy="2108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294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1652" y="466343"/>
            <a:ext cx="8457139" cy="1362113"/>
          </a:xfrm>
        </p:spPr>
        <p:txBody>
          <a:bodyPr>
            <a:normAutofit/>
          </a:bodyPr>
          <a:lstStyle/>
          <a:p>
            <a:r>
              <a:rPr lang="uk-UA" sz="4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Трикутники в архітектурі</a:t>
            </a:r>
            <a:endParaRPr lang="uk-UA" sz="4800" dirty="0"/>
          </a:p>
        </p:txBody>
      </p:sp>
      <p:pic>
        <p:nvPicPr>
          <p:cNvPr id="24578" name="Picture 2" descr="Учнівська вікі-стаття з теми &quot;Трикутник - основна фігура геометрії?&quot; —  Iteach WIK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618" y="1617481"/>
            <a:ext cx="3061626" cy="2357454"/>
          </a:xfrm>
          <a:prstGeom prst="rect">
            <a:avLst/>
          </a:prstGeom>
          <a:noFill/>
        </p:spPr>
      </p:pic>
      <p:pic>
        <p:nvPicPr>
          <p:cNvPr id="24580" name="Picture 4" descr="ТРИКУТНИКИ - Кейс-уроки_ЗОШ№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35618" y="1989533"/>
            <a:ext cx="3758818" cy="2104938"/>
          </a:xfrm>
          <a:prstGeom prst="rect">
            <a:avLst/>
          </a:prstGeom>
          <a:noFill/>
        </p:spPr>
      </p:pic>
      <p:pic>
        <p:nvPicPr>
          <p:cNvPr id="24582" name="Picture 6" descr="Trikutnik prikrasa nashogo zhittya"/>
          <p:cNvPicPr>
            <a:picLocks noChangeAspect="1" noChangeArrowheads="1"/>
          </p:cNvPicPr>
          <p:nvPr/>
        </p:nvPicPr>
        <p:blipFill>
          <a:blip r:embed="rId4"/>
          <a:srcRect l="38793" t="32881" r="31818" b="34238"/>
          <a:stretch>
            <a:fillRect/>
          </a:stretch>
        </p:blipFill>
        <p:spPr bwMode="auto">
          <a:xfrm>
            <a:off x="6567577" y="4123353"/>
            <a:ext cx="3255532" cy="2734647"/>
          </a:xfrm>
          <a:prstGeom prst="rect">
            <a:avLst/>
          </a:prstGeom>
          <a:noFill/>
        </p:spPr>
      </p:pic>
      <p:pic>
        <p:nvPicPr>
          <p:cNvPr id="24584" name="Picture 8" descr="Trikutnik prikrasa nashogo zhittya"/>
          <p:cNvPicPr>
            <a:picLocks noChangeAspect="1" noChangeArrowheads="1"/>
          </p:cNvPicPr>
          <p:nvPr/>
        </p:nvPicPr>
        <p:blipFill>
          <a:blip r:embed="rId4"/>
          <a:srcRect l="69357" t="45407" r="1254" b="12317"/>
          <a:stretch>
            <a:fillRect/>
          </a:stretch>
        </p:blipFill>
        <p:spPr bwMode="auto">
          <a:xfrm>
            <a:off x="3765742" y="2796208"/>
            <a:ext cx="2701319" cy="29684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739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538" y="466343"/>
            <a:ext cx="7622253" cy="1362113"/>
          </a:xfrm>
        </p:spPr>
        <p:txBody>
          <a:bodyPr>
            <a:normAutofit/>
          </a:bodyPr>
          <a:lstStyle/>
          <a:p>
            <a:r>
              <a:rPr lang="uk-UA" sz="4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Трикутники в побуті</a:t>
            </a:r>
            <a:endParaRPr lang="uk-UA" sz="4800" dirty="0"/>
          </a:p>
        </p:txBody>
      </p:sp>
      <p:pic>
        <p:nvPicPr>
          <p:cNvPr id="4" name="Picture 4" descr="C:\Users\пк\Desktop\288292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476" y="2001479"/>
            <a:ext cx="3714776" cy="2700356"/>
          </a:xfrm>
          <a:prstGeom prst="rect">
            <a:avLst/>
          </a:prstGeom>
          <a:noFill/>
        </p:spPr>
      </p:pic>
      <p:pic>
        <p:nvPicPr>
          <p:cNvPr id="5" name="Picture 9" descr="C:\Users\пк\Desktop\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29275" y="2064926"/>
            <a:ext cx="3500462" cy="2508069"/>
          </a:xfrm>
          <a:prstGeom prst="rect">
            <a:avLst/>
          </a:prstGeom>
          <a:noFill/>
        </p:spPr>
      </p:pic>
      <p:pic>
        <p:nvPicPr>
          <p:cNvPr id="6" name="Picture 4" descr="C:\Users\пк\Desktop\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3896" y="4012595"/>
            <a:ext cx="3615712" cy="2845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460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870" y="453091"/>
            <a:ext cx="11343860" cy="1362113"/>
          </a:xfrm>
        </p:spPr>
        <p:txBody>
          <a:bodyPr>
            <a:noAutofit/>
          </a:bodyPr>
          <a:lstStyle/>
          <a:p>
            <a:r>
              <a:rPr lang="uk-UA" sz="4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Трикутники в українському орнаменті</a:t>
            </a:r>
            <a:endParaRPr lang="uk-UA" sz="4800" dirty="0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09540"/>
              </p:ext>
            </p:extLst>
          </p:nvPr>
        </p:nvGraphicFramePr>
        <p:xfrm>
          <a:off x="1120608" y="3365214"/>
          <a:ext cx="3969047" cy="3143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Изображение" r:id="rId2" imgW="4761905" imgH="4771429" progId="StaticDib">
                  <p:embed/>
                </p:oleObj>
              </mc:Choice>
              <mc:Fallback>
                <p:oleObj name="Изображение" r:id="rId2" imgW="4761905" imgH="4771429" progId="StaticDib">
                  <p:embed/>
                  <p:pic>
                    <p:nvPicPr>
                      <p:cNvPr id="256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608" y="3365214"/>
                        <a:ext cx="3969047" cy="31432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192603"/>
              </p:ext>
            </p:extLst>
          </p:nvPr>
        </p:nvGraphicFramePr>
        <p:xfrm>
          <a:off x="6248400" y="2073852"/>
          <a:ext cx="4521680" cy="327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Изображение" r:id="rId4" imgW="11428571" imgH="8571429" progId="StaticDib">
                  <p:embed/>
                </p:oleObj>
              </mc:Choice>
              <mc:Fallback>
                <p:oleObj name="Изображение" r:id="rId4" imgW="11428571" imgH="8571429" progId="StaticDib">
                  <p:embed/>
                  <p:pic>
                    <p:nvPicPr>
                      <p:cNvPr id="256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073852"/>
                        <a:ext cx="4521680" cy="3271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191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4800" dirty="0" err="1"/>
              <a:t>Сьогодні</a:t>
            </a:r>
            <a:r>
              <a:rPr lang="ru-RU" sz="4800" dirty="0"/>
              <a:t> </a:t>
            </a:r>
            <a:r>
              <a:rPr lang="ru-RU" sz="4800" dirty="0" err="1"/>
              <a:t>пригадаємо</a:t>
            </a:r>
            <a:r>
              <a:rPr lang="ru-RU" sz="4800" dirty="0"/>
              <a:t>:</a:t>
            </a:r>
          </a:p>
        </p:txBody>
      </p:sp>
      <p:sp>
        <p:nvSpPr>
          <p:cNvPr id="14" name="Объект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2800" dirty="0" err="1"/>
              <a:t>Трикутник</a:t>
            </a:r>
            <a:r>
              <a:rPr lang="ru-RU" sz="2800" dirty="0"/>
              <a:t> і </a:t>
            </a:r>
            <a:r>
              <a:rPr lang="ru-RU" sz="2800" dirty="0" err="1"/>
              <a:t>його</a:t>
            </a:r>
            <a:r>
              <a:rPr lang="ru-RU" sz="2800" dirty="0"/>
              <a:t> </a:t>
            </a:r>
            <a:r>
              <a:rPr lang="ru-RU" sz="2800" dirty="0" err="1"/>
              <a:t>елементи</a:t>
            </a:r>
            <a:r>
              <a:rPr lang="ru-RU" sz="2800" dirty="0"/>
              <a:t>.</a:t>
            </a:r>
          </a:p>
          <a:p>
            <a:pPr rtl="0"/>
            <a:r>
              <a:rPr lang="ru-RU" sz="2800" dirty="0" err="1"/>
              <a:t>Рівність</a:t>
            </a:r>
            <a:r>
              <a:rPr lang="ru-RU" sz="2800" dirty="0"/>
              <a:t> </a:t>
            </a:r>
            <a:r>
              <a:rPr lang="ru-RU" sz="2800" dirty="0" err="1"/>
              <a:t>геометричних</a:t>
            </a:r>
            <a:r>
              <a:rPr lang="ru-RU" sz="2800" dirty="0"/>
              <a:t> </a:t>
            </a:r>
            <a:r>
              <a:rPr lang="ru-RU" sz="2800" dirty="0" err="1"/>
              <a:t>фігур</a:t>
            </a:r>
            <a:r>
              <a:rPr lang="ru-RU" sz="2800" dirty="0"/>
              <a:t>.</a:t>
            </a:r>
          </a:p>
          <a:p>
            <a:pPr rtl="0"/>
            <a:r>
              <a:rPr lang="ru-RU" sz="2800" dirty="0"/>
              <a:t>Перша та друга </a:t>
            </a:r>
            <a:r>
              <a:rPr lang="ru-RU" sz="2800" dirty="0" err="1"/>
              <a:t>ознаки</a:t>
            </a:r>
            <a:r>
              <a:rPr lang="ru-RU" sz="2800" dirty="0"/>
              <a:t> </a:t>
            </a:r>
            <a:r>
              <a:rPr lang="ru-RU" sz="2800" dirty="0" err="1"/>
              <a:t>рівності</a:t>
            </a:r>
            <a:r>
              <a:rPr lang="ru-RU" sz="2800" dirty="0"/>
              <a:t> </a:t>
            </a:r>
            <a:r>
              <a:rPr lang="ru-RU" sz="2800" dirty="0" err="1"/>
              <a:t>трикутників</a:t>
            </a:r>
            <a:r>
              <a:rPr lang="ru-RU" sz="2800" dirty="0"/>
              <a:t>.</a:t>
            </a:r>
          </a:p>
          <a:p>
            <a:pPr rtl="0"/>
            <a:r>
              <a:rPr lang="ru-RU" sz="2800" dirty="0" err="1"/>
              <a:t>Рівнобедрений</a:t>
            </a:r>
            <a:r>
              <a:rPr lang="ru-RU" sz="2800" dirty="0"/>
              <a:t> </a:t>
            </a:r>
            <a:r>
              <a:rPr lang="ru-RU" sz="2800" dirty="0" err="1"/>
              <a:t>трикутник</a:t>
            </a:r>
            <a:r>
              <a:rPr lang="ru-RU" sz="2800" dirty="0"/>
              <a:t>.</a:t>
            </a:r>
          </a:p>
          <a:p>
            <a:pPr rtl="0"/>
            <a:r>
              <a:rPr lang="ru-RU" sz="2800" dirty="0" err="1"/>
              <a:t>Медіана</a:t>
            </a:r>
            <a:r>
              <a:rPr lang="ru-RU" sz="2800" dirty="0"/>
              <a:t>, </a:t>
            </a:r>
            <a:r>
              <a:rPr lang="ru-RU" sz="2800" dirty="0" err="1"/>
              <a:t>бісектриса</a:t>
            </a:r>
            <a:r>
              <a:rPr lang="ru-RU" sz="2800" dirty="0"/>
              <a:t> і </a:t>
            </a:r>
            <a:r>
              <a:rPr lang="ru-RU" sz="2800" dirty="0" err="1"/>
              <a:t>висота</a:t>
            </a:r>
            <a:r>
              <a:rPr lang="ru-RU" sz="2800" dirty="0"/>
              <a:t> </a:t>
            </a:r>
            <a:r>
              <a:rPr lang="ru-RU" sz="2800" dirty="0" err="1"/>
              <a:t>трикутника</a:t>
            </a:r>
            <a:r>
              <a:rPr lang="ru-RU" sz="2800" dirty="0"/>
              <a:t>. </a:t>
            </a:r>
            <a:r>
              <a:rPr lang="ru-RU" sz="2800" dirty="0" err="1"/>
              <a:t>Властивість</a:t>
            </a:r>
            <a:r>
              <a:rPr lang="ru-RU" sz="2800" dirty="0"/>
              <a:t> </a:t>
            </a:r>
            <a:r>
              <a:rPr lang="ru-RU" sz="2800" dirty="0" err="1"/>
              <a:t>бісектриси</a:t>
            </a:r>
            <a:r>
              <a:rPr lang="ru-RU" sz="2800" dirty="0"/>
              <a:t>.</a:t>
            </a:r>
          </a:p>
          <a:p>
            <a:pPr rtl="0"/>
            <a:r>
              <a:rPr lang="ru-RU" sz="2800" dirty="0" err="1"/>
              <a:t>Третя</a:t>
            </a:r>
            <a:r>
              <a:rPr lang="ru-RU" sz="2800" dirty="0"/>
              <a:t> </a:t>
            </a:r>
            <a:r>
              <a:rPr lang="ru-RU" sz="2800" dirty="0" err="1"/>
              <a:t>ознака</a:t>
            </a:r>
            <a:r>
              <a:rPr lang="ru-RU" sz="2800" dirty="0"/>
              <a:t> </a:t>
            </a:r>
            <a:r>
              <a:rPr lang="ru-RU" sz="2800" dirty="0" err="1"/>
              <a:t>рівності</a:t>
            </a:r>
            <a:r>
              <a:rPr lang="ru-RU" sz="2800" dirty="0"/>
              <a:t> </a:t>
            </a:r>
            <a:r>
              <a:rPr lang="ru-RU" sz="2800" dirty="0" err="1"/>
              <a:t>трикутника</a:t>
            </a:r>
            <a:r>
              <a:rPr lang="ru-RU" sz="2800" dirty="0"/>
              <a:t>.</a:t>
            </a:r>
          </a:p>
        </p:txBody>
      </p:sp>
      <p:sp>
        <p:nvSpPr>
          <p:cNvPr id="4" name="Равнобедренный треугольник 3"/>
          <p:cNvSpPr/>
          <p:nvPr/>
        </p:nvSpPr>
        <p:spPr>
          <a:xfrm rot="10800000" flipH="1">
            <a:off x="7368207" y="2014331"/>
            <a:ext cx="4267201" cy="2523846"/>
          </a:xfrm>
          <a:prstGeom prst="triangle">
            <a:avLst>
              <a:gd name="adj" fmla="val 10000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ый треугольник 4"/>
          <p:cNvSpPr/>
          <p:nvPr/>
        </p:nvSpPr>
        <p:spPr>
          <a:xfrm rot="20832243">
            <a:off x="9700144" y="3210506"/>
            <a:ext cx="2133221" cy="3107232"/>
          </a:xfrm>
          <a:prstGeom prst="rtTriangl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1073426" y="1577009"/>
            <a:ext cx="5042569" cy="2305805"/>
            <a:chOff x="239222" y="139236"/>
            <a:chExt cx="4299763" cy="3783336"/>
          </a:xfrm>
        </p:grpSpPr>
        <p:grpSp>
          <p:nvGrpSpPr>
            <p:cNvPr id="5" name="Группа 91"/>
            <p:cNvGrpSpPr/>
            <p:nvPr/>
          </p:nvGrpSpPr>
          <p:grpSpPr>
            <a:xfrm>
              <a:off x="239222" y="139236"/>
              <a:ext cx="4299763" cy="3613255"/>
              <a:chOff x="230771" y="119897"/>
              <a:chExt cx="5081265" cy="4061133"/>
            </a:xfrm>
          </p:grpSpPr>
          <p:sp>
            <p:nvSpPr>
              <p:cNvPr id="7" name="Равнобедренный треугольник 6"/>
              <p:cNvSpPr/>
              <p:nvPr/>
            </p:nvSpPr>
            <p:spPr>
              <a:xfrm>
                <a:off x="1000100" y="1142984"/>
                <a:ext cx="3643338" cy="2500330"/>
              </a:xfrm>
              <a:prstGeom prst="triangle">
                <a:avLst/>
              </a:prstGeom>
              <a:noFill/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30771" y="3143249"/>
                <a:ext cx="714553" cy="103778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ru-RU" sz="5400" b="1" i="1" dirty="0">
                    <a:ln w="1905"/>
                    <a:solidFill>
                      <a:srgbClr val="C0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А</a:t>
                </a:r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4669469" y="3143248"/>
                <a:ext cx="642567" cy="103778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ru-RU" sz="5400" b="1" i="1" dirty="0">
                    <a:ln w="1905"/>
                    <a:solidFill>
                      <a:srgbClr val="C0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С</a:t>
                </a: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2983079" y="119897"/>
                <a:ext cx="822341" cy="152722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ru-RU" sz="5400" b="1" i="1" dirty="0">
                    <a:ln w="1905"/>
                    <a:solidFill>
                      <a:srgbClr val="C0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В</a:t>
                </a:r>
              </a:p>
            </p:txBody>
          </p:sp>
        </p:grpSp>
        <p:sp>
          <p:nvSpPr>
            <p:cNvPr id="6" name="Прямоугольник 5"/>
            <p:cNvSpPr/>
            <p:nvPr/>
          </p:nvSpPr>
          <p:spPr>
            <a:xfrm>
              <a:off x="1214414" y="1428736"/>
              <a:ext cx="483480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4000" b="1" i="1" dirty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а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214546" y="3214686"/>
              <a:ext cx="483480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1" i="1" dirty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c</a:t>
              </a:r>
              <a:endParaRPr lang="ru-RU" sz="4000" b="1" i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286116" y="1500174"/>
              <a:ext cx="483480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1" i="1" dirty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b</a:t>
              </a:r>
              <a:endParaRPr lang="ru-RU" sz="4000" b="1" i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391479" y="4189060"/>
            <a:ext cx="45616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Точки А, В, С – не лежать на одній прямій</a:t>
            </a:r>
          </a:p>
          <a:p>
            <a:pPr marL="342900" indent="-342900">
              <a:buAutoNum type="arabicParenR" startAt="2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Відрізки АВ, ВС, АС з’єднують точки А, В, С.</a:t>
            </a:r>
          </a:p>
          <a:p>
            <a:pPr marL="342900" indent="-342900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uk-UA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Позначають:  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∆АВС або ∆ВСА, або ∆САВ; </a:t>
            </a:r>
            <a:endParaRPr lang="uk-UA" sz="2400" dirty="0">
              <a:solidFill>
                <a:srgbClr val="C00000"/>
              </a:solidFill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1" y="1"/>
            <a:ext cx="104775" cy="23812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6973808" y="1749287"/>
            <a:ext cx="3959234" cy="561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uk-UA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Елементи трикутника</a:t>
            </a:r>
            <a:endParaRPr lang="uk-UA"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1) </a:t>
            </a: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точки </a:t>
            </a:r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А, В, С </a:t>
            </a: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 вершини трикутника; </a:t>
            </a:r>
            <a:endParaRPr lang="ru-RU" sz="2400" b="1" dirty="0">
              <a:ea typeface="Times New Roman"/>
              <a:cs typeface="Times New Roman"/>
            </a:endParaRPr>
          </a:p>
          <a:p>
            <a:pPr marL="342900" indent="-342900" algn="just">
              <a:lnSpc>
                <a:spcPct val="115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2) </a:t>
            </a:r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АВ, ВС, АС </a:t>
            </a: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 сторони трикутника (можна позначати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a, b, c</a:t>
            </a: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 ;</a:t>
            </a:r>
            <a:endParaRPr lang="ru-RU" sz="2400" b="1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3)</a:t>
            </a: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ea typeface="Times New Roman"/>
                <a:cs typeface="Times New Roman"/>
              </a:rPr>
              <a:t>ﮮ</a:t>
            </a:r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АВС,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ea typeface="Times New Roman"/>
                <a:cs typeface="Times New Roman"/>
              </a:rPr>
              <a:t>ﮮ</a:t>
            </a:r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ВАС,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ea typeface="Times New Roman"/>
                <a:cs typeface="Times New Roman"/>
              </a:rPr>
              <a:t>ﮮ</a:t>
            </a:r>
            <a:r>
              <a:rPr lang="uk-UA" sz="2400" b="1" dirty="0" err="1">
                <a:solidFill>
                  <a:schemeClr val="accent2">
                    <a:lumMod val="75000"/>
                  </a:schemeClr>
                </a:solidFill>
                <a:ea typeface="Times New Roman"/>
                <a:cs typeface="Times New Roman"/>
              </a:rPr>
              <a:t>А</a:t>
            </a:r>
            <a:r>
              <a:rPr lang="uk-UA" sz="2400" b="1" dirty="0" err="1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СВ</a:t>
            </a:r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 кути трикутника (можна позначати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ea typeface="Times New Roman"/>
                <a:cs typeface="Times New Roman"/>
              </a:rPr>
              <a:t>ﮮ </a:t>
            </a:r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А,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ea typeface="Times New Roman"/>
                <a:cs typeface="Times New Roman"/>
              </a:rPr>
              <a:t>ﮮ</a:t>
            </a:r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В,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ea typeface="Times New Roman"/>
                <a:cs typeface="Times New Roman"/>
              </a:rPr>
              <a:t>ﮮ</a:t>
            </a:r>
            <a:r>
              <a:rPr lang="uk-UA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С</a:t>
            </a: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</a:t>
            </a:r>
          </a:p>
          <a:p>
            <a:pPr algn="ctr">
              <a:lnSpc>
                <a:spcPct val="115000"/>
              </a:lnSpc>
            </a:pPr>
            <a:r>
              <a:rPr lang="uk-UA" sz="2400" b="1" dirty="0">
                <a:solidFill>
                  <a:srgbClr val="CC0000"/>
                </a:solidFill>
                <a:latin typeface="Times New Roman"/>
                <a:ea typeface="Times New Roman"/>
                <a:cs typeface="Times New Roman"/>
              </a:rPr>
              <a:t>Величини</a:t>
            </a:r>
          </a:p>
          <a:p>
            <a:pPr algn="ctr">
              <a:lnSpc>
                <a:spcPct val="115000"/>
              </a:lnSpc>
            </a:pPr>
            <a:r>
              <a:rPr lang="uk-UA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Периметр  трикутника:</a:t>
            </a:r>
          </a:p>
          <a:p>
            <a:pPr algn="ctr">
              <a:lnSpc>
                <a:spcPct val="115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 </a:t>
            </a:r>
            <a:r>
              <a:rPr lang="uk-UA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∆АВС 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= АВ + ВС + АС. </a:t>
            </a:r>
            <a:endParaRPr lang="ru-RU" sz="16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</a:pPr>
            <a:endParaRPr lang="uk-UA" sz="2400" b="1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1009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>
            <a:off x="185530" y="1974573"/>
            <a:ext cx="3829879" cy="2305879"/>
          </a:xfrm>
          <a:prstGeom prst="triangle">
            <a:avLst>
              <a:gd name="adj" fmla="val 4593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0418" name="WordArt 2"/>
          <p:cNvSpPr>
            <a:spLocks noChangeArrowheads="1" noChangeShapeType="1" noTextEdit="1"/>
          </p:cNvSpPr>
          <p:nvPr/>
        </p:nvSpPr>
        <p:spPr bwMode="auto">
          <a:xfrm>
            <a:off x="26505" y="4399722"/>
            <a:ext cx="596348" cy="50358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38889"/>
              </a:avLst>
            </a:prstTxWarp>
          </a:bodyPr>
          <a:lstStyle/>
          <a:p>
            <a:pPr algn="ctr" rtl="0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990000"/>
                </a:solidFill>
                <a:latin typeface="Times New Roman"/>
                <a:cs typeface="Times New Roman"/>
              </a:rPr>
              <a:t>A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990000"/>
              </a:solidFill>
              <a:latin typeface="Times New Roman"/>
              <a:cs typeface="Times New Roman"/>
            </a:endParaRPr>
          </a:p>
        </p:txBody>
      </p:sp>
      <p:sp>
        <p:nvSpPr>
          <p:cNvPr id="60419" name="WordArt 3"/>
          <p:cNvSpPr>
            <a:spLocks noChangeArrowheads="1" noChangeShapeType="1" noTextEdit="1"/>
          </p:cNvSpPr>
          <p:nvPr/>
        </p:nvSpPr>
        <p:spPr bwMode="auto">
          <a:xfrm rot="10982098" flipH="1">
            <a:off x="2191507" y="1850570"/>
            <a:ext cx="624883" cy="3183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1755"/>
              </a:avLst>
            </a:prstTxWarp>
          </a:bodyPr>
          <a:lstStyle/>
          <a:p>
            <a:pPr algn="ctr" rtl="0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990000"/>
                </a:solidFill>
                <a:latin typeface="Times New Roman"/>
                <a:cs typeface="Times New Roman"/>
              </a:rPr>
              <a:t>B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990000"/>
              </a:solidFill>
              <a:latin typeface="Times New Roman"/>
              <a:cs typeface="Times New Roman"/>
            </a:endParaRPr>
          </a:p>
        </p:txBody>
      </p:sp>
      <p:sp>
        <p:nvSpPr>
          <p:cNvPr id="60420" name="WordArt 4"/>
          <p:cNvSpPr>
            <a:spLocks noChangeArrowheads="1" noChangeShapeType="1" noTextEdit="1"/>
          </p:cNvSpPr>
          <p:nvPr/>
        </p:nvSpPr>
        <p:spPr bwMode="auto">
          <a:xfrm>
            <a:off x="3737112" y="4426226"/>
            <a:ext cx="728871" cy="47707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990000"/>
                </a:solidFill>
                <a:latin typeface="Times New Roman"/>
                <a:cs typeface="Times New Roman"/>
              </a:rPr>
              <a:t>D</a:t>
            </a:r>
            <a:endParaRPr lang="uk-UA" sz="3600" kern="10" dirty="0">
              <a:ln w="9525">
                <a:noFill/>
                <a:round/>
                <a:headEnd/>
                <a:tailEnd/>
              </a:ln>
              <a:solidFill>
                <a:srgbClr val="99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9965" y="2319130"/>
            <a:ext cx="76995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Кути, прилеглі до сторони 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&lt;A, &lt;B</a:t>
            </a:r>
          </a:p>
          <a:p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Кути, прилеглі до сторони 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&lt;D, &lt;B</a:t>
            </a:r>
          </a:p>
          <a:p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Кути, прилеглі до сторони 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&lt;A, &lt;D</a:t>
            </a:r>
          </a:p>
          <a:p>
            <a:r>
              <a:rPr lang="en-US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Кут, протилежний стороні </a:t>
            </a:r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АВ - </a:t>
            </a:r>
            <a:r>
              <a:rPr lang="en-US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&lt;D</a:t>
            </a:r>
          </a:p>
          <a:p>
            <a:r>
              <a:rPr lang="en-US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Кут, протилежний стороні </a:t>
            </a:r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&lt;B</a:t>
            </a:r>
          </a:p>
          <a:p>
            <a:r>
              <a:rPr lang="en-US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Кут, протилежний стороні </a:t>
            </a:r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&lt;A</a:t>
            </a:r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4774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uk-UA" sz="4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   Вправа 1</a:t>
            </a:r>
            <a:br>
              <a:rPr lang="uk-UA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2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3"/>
              </a:rPr>
              <a:t>https://learningapps.org/display?v=pz24161bc18</a:t>
            </a:r>
            <a:endParaRPr lang="ru-RU" dirty="0"/>
          </a:p>
        </p:txBody>
      </p:sp>
      <p:pic>
        <p:nvPicPr>
          <p:cNvPr id="5" name="Содержимое 3" descr="вправа 1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101306" y="2190750"/>
            <a:ext cx="3986213" cy="39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825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2952728" y="715616"/>
            <a:ext cx="6000792" cy="39756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uk-UA" sz="3600" b="1" kern="10" dirty="0">
                <a:ln w="9525" algn="ctr">
                  <a:noFill/>
                  <a:round/>
                  <a:headEnd/>
                  <a:tailEnd/>
                </a:ln>
                <a:solidFill>
                  <a:schemeClr val="bg2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Види трикутників за кутами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40834" y="1013282"/>
            <a:ext cx="856405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uk-UA" sz="2400" b="1" dirty="0"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>
                <a:solidFill>
                  <a:schemeClr val="bg2"/>
                </a:solidFill>
              </a:rPr>
              <a:t>      </a:t>
            </a:r>
            <a:r>
              <a:rPr lang="uk-UA" sz="24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Гострокутний                Тупокутний            Прямокутний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              В                             М                                      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С                К                   Р           Н                  F</a:t>
            </a:r>
          </a:p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  всі кути трикутника       один кут тупий,   один кут прямий</a:t>
            </a:r>
          </a:p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              гострі                         два - гострі              два - гострі </a:t>
            </a:r>
          </a:p>
          <a:p>
            <a:endParaRPr lang="uk-UA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2738415" y="2071678"/>
            <a:ext cx="1533525" cy="131445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57150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2738415" y="2071678"/>
            <a:ext cx="1533525" cy="131445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57150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8596330" y="2000240"/>
            <a:ext cx="1352550" cy="1504950"/>
          </a:xfrm>
          <a:prstGeom prst="rtTriangle">
            <a:avLst/>
          </a:prstGeom>
          <a:solidFill>
            <a:srgbClr val="FFFFFF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167306" y="2071678"/>
            <a:ext cx="2357454" cy="1285884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2738415" y="2071678"/>
            <a:ext cx="1533525" cy="131445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57150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8596330" y="2000240"/>
            <a:ext cx="1352550" cy="1504950"/>
          </a:xfrm>
          <a:prstGeom prst="rtTriangle">
            <a:avLst/>
          </a:prstGeom>
          <a:solidFill>
            <a:srgbClr val="FFFFFF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grpSp>
        <p:nvGrpSpPr>
          <p:cNvPr id="24" name="Группа 23"/>
          <p:cNvGrpSpPr/>
          <p:nvPr/>
        </p:nvGrpSpPr>
        <p:grpSpPr>
          <a:xfrm>
            <a:off x="5167306" y="2071678"/>
            <a:ext cx="2357454" cy="1287472"/>
            <a:chOff x="3643306" y="2071678"/>
            <a:chExt cx="2357454" cy="1287472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rot="16200000" flipH="1">
              <a:off x="3357554" y="2357430"/>
              <a:ext cx="1285884" cy="714380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4357686" y="3357562"/>
              <a:ext cx="1643074" cy="1588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3643306" y="2071678"/>
              <a:ext cx="2357454" cy="1285884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130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2936404" y="452018"/>
            <a:ext cx="6000792" cy="407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558"/>
              </a:avLst>
            </a:prstTxWarp>
          </a:bodyPr>
          <a:lstStyle/>
          <a:p>
            <a:pPr algn="ctr" rtl="0"/>
            <a:r>
              <a:rPr lang="uk-UA" sz="3600" b="1" kern="10" dirty="0">
                <a:ln w="9525" algn="ctr">
                  <a:noFill/>
                  <a:round/>
                  <a:headEnd/>
                  <a:tailEnd/>
                </a:ln>
                <a:solidFill>
                  <a:schemeClr val="bg2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Види трикутників за сторонами</a:t>
            </a:r>
          </a:p>
        </p:txBody>
      </p:sp>
      <p:grpSp>
        <p:nvGrpSpPr>
          <p:cNvPr id="46" name="Группа 45"/>
          <p:cNvGrpSpPr/>
          <p:nvPr/>
        </p:nvGrpSpPr>
        <p:grpSpPr>
          <a:xfrm>
            <a:off x="1933646" y="655787"/>
            <a:ext cx="8843004" cy="3923424"/>
            <a:chOff x="334692" y="714356"/>
            <a:chExt cx="8843004" cy="3523616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642910" y="1428736"/>
              <a:ext cx="2276492" cy="1639827"/>
              <a:chOff x="857224" y="1357298"/>
              <a:chExt cx="2276492" cy="1639827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 rot="5400000">
                <a:off x="642910" y="1571612"/>
                <a:ext cx="1571636" cy="1143008"/>
              </a:xfrm>
              <a:prstGeom prst="line">
                <a:avLst/>
              </a:prstGeom>
              <a:ln w="3810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 rot="10800000">
                <a:off x="857224" y="2928934"/>
                <a:ext cx="2276492" cy="61914"/>
              </a:xfrm>
              <a:prstGeom prst="line">
                <a:avLst/>
              </a:prstGeom>
              <a:ln w="3810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2000232" y="1370927"/>
                <a:ext cx="1123454" cy="1626198"/>
              </a:xfrm>
              <a:prstGeom prst="line">
                <a:avLst/>
              </a:prstGeom>
              <a:ln w="3810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Равнобедренный треугольник 18"/>
            <p:cNvSpPr/>
            <p:nvPr/>
          </p:nvSpPr>
          <p:spPr>
            <a:xfrm>
              <a:off x="3571868" y="1285860"/>
              <a:ext cx="1928826" cy="178595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5679289" y="1464455"/>
              <a:ext cx="2000264" cy="1357322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10800000" flipV="1">
              <a:off x="6000760" y="2357430"/>
              <a:ext cx="2857520" cy="78581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358082" y="1142984"/>
              <a:ext cx="1500198" cy="121444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2" name="Прямоугольник 31"/>
            <p:cNvSpPr/>
            <p:nvPr/>
          </p:nvSpPr>
          <p:spPr>
            <a:xfrm>
              <a:off x="357159" y="2571744"/>
              <a:ext cx="285752" cy="635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4000" b="1" dirty="0">
                  <a:ln w="10541" cmpd="sng">
                    <a:noFill/>
                    <a:prstDash val="solid"/>
                  </a:ln>
                  <a:solidFill>
                    <a:schemeClr val="bg2"/>
                  </a:solidFill>
                </a:rPr>
                <a:t>А</a:t>
              </a: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1500166" y="857232"/>
              <a:ext cx="471603" cy="6357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4000" b="1" dirty="0">
                  <a:ln w="10541" cmpd="sng">
                    <a:noFill/>
                    <a:prstDash val="solid"/>
                  </a:ln>
                  <a:solidFill>
                    <a:schemeClr val="bg2"/>
                  </a:solidFill>
                </a:rPr>
                <a:t>В</a:t>
              </a: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2786050" y="2714620"/>
              <a:ext cx="455573" cy="6357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4000" b="1" dirty="0">
                  <a:ln w="10541" cmpd="sng">
                    <a:noFill/>
                    <a:prstDash val="solid"/>
                  </a:ln>
                  <a:solidFill>
                    <a:schemeClr val="bg2"/>
                  </a:solidFill>
                </a:rPr>
                <a:t>С</a:t>
              </a: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3143240" y="2928934"/>
              <a:ext cx="633507" cy="6357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 b="1" dirty="0">
                  <a:solidFill>
                    <a:schemeClr val="bg2"/>
                  </a:solidFill>
                </a:rPr>
                <a:t>M</a:t>
              </a:r>
              <a:endParaRPr lang="ru-RU" sz="4000" b="1" dirty="0">
                <a:solidFill>
                  <a:schemeClr val="bg2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4286248" y="714356"/>
              <a:ext cx="522900" cy="6357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 b="1" dirty="0">
                  <a:solidFill>
                    <a:schemeClr val="bg2"/>
                  </a:solidFill>
                </a:rPr>
                <a:t>N</a:t>
              </a:r>
              <a:endParaRPr lang="ru-RU" sz="4000" b="1" dirty="0">
                <a:solidFill>
                  <a:schemeClr val="bg2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5500694" y="2428868"/>
              <a:ext cx="465192" cy="6357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 b="1" dirty="0">
                  <a:solidFill>
                    <a:schemeClr val="bg2"/>
                  </a:solidFill>
                </a:rPr>
                <a:t>K</a:t>
              </a:r>
              <a:endParaRPr lang="ru-RU" sz="4000" b="1" dirty="0">
                <a:solidFill>
                  <a:schemeClr val="bg2"/>
                </a:solidFill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5643570" y="3000372"/>
              <a:ext cx="457176" cy="6357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 b="1" dirty="0">
                  <a:solidFill>
                    <a:schemeClr val="bg2"/>
                  </a:solidFill>
                </a:rPr>
                <a:t>P</a:t>
              </a:r>
              <a:endParaRPr lang="ru-RU" sz="4000" b="1" dirty="0">
                <a:solidFill>
                  <a:schemeClr val="bg2"/>
                </a:solidFill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6723410" y="880247"/>
              <a:ext cx="750688" cy="635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>
                  <a:solidFill>
                    <a:schemeClr val="bg2"/>
                  </a:solidFill>
                </a:rPr>
                <a:t>R</a:t>
              </a:r>
              <a:endParaRPr lang="ru-RU" sz="4000" b="1" dirty="0">
                <a:solidFill>
                  <a:schemeClr val="bg2"/>
                </a:soli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8750976" y="2357429"/>
              <a:ext cx="426720" cy="6357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 b="1" dirty="0">
                  <a:solidFill>
                    <a:schemeClr val="bg2"/>
                  </a:solidFill>
                </a:rPr>
                <a:t>S</a:t>
              </a:r>
              <a:endParaRPr lang="ru-RU" sz="4000" b="1" dirty="0">
                <a:solidFill>
                  <a:schemeClr val="bg2"/>
                </a:solidFill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34692" y="3654053"/>
              <a:ext cx="276396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2800" b="1" dirty="0">
                  <a:ln w="1905"/>
                  <a:solidFill>
                    <a:schemeClr val="tx2">
                      <a:lumMod val="75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itchFamily="18" charset="0"/>
                  <a:cs typeface="Times New Roman" pitchFamily="18" charset="0"/>
                </a:rPr>
                <a:t>рівносторонній</a:t>
              </a:r>
              <a:endParaRPr lang="ru-RU" sz="2800" b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3286116" y="3714752"/>
              <a:ext cx="2554033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2800" b="1" dirty="0">
                  <a:ln w="1905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itchFamily="18" charset="0"/>
                  <a:cs typeface="Times New Roman" pitchFamily="18" charset="0"/>
                </a:rPr>
                <a:t>рівнобедрений</a:t>
              </a:r>
              <a:endParaRPr lang="ru-RU" sz="28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 rot="10800000" flipV="1">
              <a:off x="6100746" y="3737906"/>
              <a:ext cx="2738829" cy="46990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uk-UA" sz="2800" b="1" dirty="0">
                  <a:ln w="1905"/>
                  <a:solidFill>
                    <a:schemeClr val="accent6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itchFamily="18" charset="0"/>
                  <a:cs typeface="Times New Roman" pitchFamily="18" charset="0"/>
                </a:rPr>
                <a:t>різносторонній</a:t>
              </a:r>
              <a:endParaRPr lang="ru-RU" sz="2800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587950" y="5394707"/>
            <a:ext cx="892971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Рівносторонній 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трикутник — це трикутник, у якого всі сторони  	рівні.</a:t>
            </a:r>
          </a:p>
          <a:p>
            <a:pPr algn="just" fontAlgn="base"/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Рівнобедрений 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трикутник — це трикутник, у якого тільки дві сторони рівні</a:t>
            </a:r>
          </a:p>
          <a:p>
            <a:pPr algn="just" fontAlgn="base"/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Різносторонній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трикутник — це трикутник, у якого всі сторони різної довжини.</a:t>
            </a:r>
          </a:p>
          <a:p>
            <a:pPr fontAlgn="base"/>
            <a:r>
              <a:rPr lang="uk-UA" b="1" dirty="0"/>
              <a:t>   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760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7999" y="711221"/>
            <a:ext cx="6878959" cy="827112"/>
          </a:xfrm>
        </p:spPr>
        <p:txBody>
          <a:bodyPr>
            <a:normAutofit/>
          </a:bodyPr>
          <a:lstStyle/>
          <a:p>
            <a:r>
              <a:rPr lang="uk-UA" sz="4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Встановіть відповідність</a:t>
            </a:r>
            <a:endParaRPr lang="ru-RU" sz="48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11294" t="5028" r="6721" b="12849"/>
          <a:stretch>
            <a:fillRect/>
          </a:stretch>
        </p:blipFill>
        <p:spPr bwMode="auto">
          <a:xfrm>
            <a:off x="569843" y="1961322"/>
            <a:ext cx="3074505" cy="1802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61322"/>
            <a:ext cx="2528714" cy="188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6591" y="2054086"/>
            <a:ext cx="2902225" cy="1794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991544" y="4869160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>
                <a:solidFill>
                  <a:schemeClr val="tx1">
                    <a:lumMod val="50000"/>
                  </a:schemeClr>
                </a:solidFill>
                <a:latin typeface="Segoe Print" pitchFamily="2" charset="0"/>
              </a:rPr>
              <a:t>медіана</a:t>
            </a:r>
            <a:endParaRPr lang="ru-RU" sz="4000" b="1" dirty="0">
              <a:solidFill>
                <a:schemeClr val="tx1">
                  <a:lumMod val="50000"/>
                </a:schemeClr>
              </a:solidFill>
              <a:latin typeface="Segoe Prin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23792" y="4005064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>
                <a:solidFill>
                  <a:schemeClr val="tx1">
                    <a:lumMod val="50000"/>
                  </a:schemeClr>
                </a:solidFill>
                <a:latin typeface="Segoe Print" pitchFamily="2" charset="0"/>
              </a:rPr>
              <a:t>бісектриса</a:t>
            </a:r>
            <a:endParaRPr lang="ru-RU" sz="4000" b="1" dirty="0">
              <a:solidFill>
                <a:schemeClr val="tx1">
                  <a:lumMod val="50000"/>
                </a:schemeClr>
              </a:solidFill>
              <a:latin typeface="Segoe Prin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40216" y="4941168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>
                <a:solidFill>
                  <a:schemeClr val="tx1">
                    <a:lumMod val="50000"/>
                  </a:schemeClr>
                </a:solidFill>
                <a:latin typeface="Segoe Print" pitchFamily="2" charset="0"/>
              </a:rPr>
              <a:t>висота</a:t>
            </a:r>
            <a:endParaRPr lang="ru-RU" sz="4000" b="1" dirty="0">
              <a:solidFill>
                <a:schemeClr val="tx1">
                  <a:lumMod val="50000"/>
                </a:schemeClr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29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542 0.00024 C 0.30121 -0.10439 0.46719 -0.20902 0.54549 -0.24189 C 0.62378 -0.27476 0.59271 -0.20625 0.60573 -0.19699 C 0.61875 -0.18773 0.62135 -0.18703 0.62413 -0.18611 " pathEditMode="relative" ptsTypes="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63 0.07616 C 0.01788 0.17801 -0.05087 0.28009 -0.10416 0.25301 C -0.15746 0.22592 -0.20955 -0.03565 -0.23281 -0.08565 C -0.25607 -0.13565 -0.25 -0.09167 -0.24392 -0.04769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0" y="-4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19 -0.03356 C -0.11545 -0.08634 -0.24809 -0.13912 -0.30122 -0.16829 C -0.35434 -0.19745 -0.32778 -0.20324 -0.30122 -0.20903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00" y="-8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3752" y="260648"/>
            <a:ext cx="4320480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cs typeface="Times New Roman" panose="02020603050405020304" pitchFamily="18" charset="0"/>
              </a:rPr>
              <a:t>Математичний диктант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1584" y="1052736"/>
            <a:ext cx="7344816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Вкажіть вид трикутника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023992" y="1844824"/>
            <a:ext cx="0" cy="486916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242" y="2924944"/>
            <a:ext cx="3701920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Ð ÐµÐ·ÑÐ»ÑÑÐ°Ñ Ð¿Ð¾ÑÑÐºÑ Ð·Ð¾Ð±ÑÐ°Ð¶ÐµÐ½Ñ Ð·Ð° Ð·Ð°Ð¿Ð¸ÑÐ¾Ð¼ &quot;Ð²Ð¸Ð´Ð¸ ÑÑÐ¸ÐºÑÑÐ½Ð¸ÐºÑÐ²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697" y="2924944"/>
            <a:ext cx="2918219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98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1584" y="510834"/>
            <a:ext cx="7344816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Вкажіть вид трикутника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044348" y="1700808"/>
            <a:ext cx="0" cy="486916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8" y="2727325"/>
            <a:ext cx="3090728" cy="228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3"/>
          <a:stretch/>
        </p:blipFill>
        <p:spPr bwMode="auto">
          <a:xfrm>
            <a:off x="6456040" y="2727324"/>
            <a:ext cx="3600400" cy="1351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455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9576" y="510834"/>
            <a:ext cx="7848872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Вкажіть чим є відрізок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BD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трикутнику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ABC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951984" y="1772816"/>
            <a:ext cx="0" cy="486916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511" y="2133178"/>
            <a:ext cx="23050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629" y="2370849"/>
            <a:ext cx="3194258" cy="3385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37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9576" y="510834"/>
            <a:ext cx="7848872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Вкажіть номер рисунка, на якому зображена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35" y="3008244"/>
            <a:ext cx="4461763" cy="2756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5879976" y="1700808"/>
            <a:ext cx="0" cy="486916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45140" y="1439198"/>
            <a:ext cx="4869671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бісектриса трикутника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1" y="3008244"/>
            <a:ext cx="5028321" cy="264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3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9576" y="510834"/>
            <a:ext cx="7848872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uk-UA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Продовжіть твердження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023992" y="1597442"/>
            <a:ext cx="0" cy="486916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908313" y="2220296"/>
            <a:ext cx="3539615" cy="138499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рівнобедреному трикутнику кути при основі 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98365" y="2220296"/>
            <a:ext cx="3330083" cy="181588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рівнобедреному трикутнику бісектриса, проведена до ……</a:t>
            </a:r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3988904" y="3313045"/>
            <a:ext cx="4518992" cy="3246782"/>
          </a:xfrm>
          <a:prstGeom prst="triangle">
            <a:avLst>
              <a:gd name="adj" fmla="val 47209"/>
            </a:avLst>
          </a:prstGeom>
          <a:solidFill>
            <a:schemeClr val="tx1">
              <a:lumMod val="60000"/>
              <a:lumOff val="4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19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9576" y="510834"/>
            <a:ext cx="7848872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Продовжіть твердження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023992" y="1597442"/>
            <a:ext cx="0" cy="486916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991544" y="2216141"/>
            <a:ext cx="3528392" cy="138499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Якщо медіана трикутника є його ……, то …….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28048" y="2216141"/>
            <a:ext cx="3528392" cy="138499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Якщо бісектриса трикутника є його ……, то …….</a:t>
            </a:r>
          </a:p>
        </p:txBody>
      </p:sp>
      <p:sp>
        <p:nvSpPr>
          <p:cNvPr id="8" name="Равнобедренный треугольник 7"/>
          <p:cNvSpPr/>
          <p:nvPr/>
        </p:nvSpPr>
        <p:spPr>
          <a:xfrm rot="3807447">
            <a:off x="5058135" y="2556466"/>
            <a:ext cx="2596459" cy="4101105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66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9576" y="510834"/>
            <a:ext cx="7848872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Продовжіть твердження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023992" y="1597442"/>
            <a:ext cx="0" cy="486916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35561" y="2029070"/>
            <a:ext cx="3528392" cy="138499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рівнобедреному трикутнику висота, проведена до ……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4031" y="2029070"/>
            <a:ext cx="3621359" cy="95410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Якщо в трикутнику два кути рівні, то ..…</a:t>
            </a:r>
          </a:p>
        </p:txBody>
      </p:sp>
      <p:sp>
        <p:nvSpPr>
          <p:cNvPr id="8" name="Равнобедренный треугольник 7"/>
          <p:cNvSpPr/>
          <p:nvPr/>
        </p:nvSpPr>
        <p:spPr>
          <a:xfrm rot="3807447">
            <a:off x="4855949" y="3941417"/>
            <a:ext cx="3056164" cy="1924343"/>
          </a:xfrm>
          <a:prstGeom prst="triangle">
            <a:avLst>
              <a:gd name="adj" fmla="val 87229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03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296" y="466343"/>
            <a:ext cx="8971721" cy="1362113"/>
          </a:xfrm>
        </p:spPr>
        <p:txBody>
          <a:bodyPr>
            <a:normAutofit/>
          </a:bodyPr>
          <a:lstStyle/>
          <a:p>
            <a:r>
              <a:rPr lang="uk-UA" sz="4800" dirty="0"/>
              <a:t>І ОЗНАКА РІВНОСТІ ТРИКУТНИКІВ</a:t>
            </a:r>
            <a:endParaRPr lang="ru-RU" sz="4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75" y="2093842"/>
            <a:ext cx="4952698" cy="29419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71" y="4064001"/>
            <a:ext cx="6391164" cy="223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03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6034" y="466343"/>
            <a:ext cx="9172757" cy="1362113"/>
          </a:xfrm>
        </p:spPr>
        <p:txBody>
          <a:bodyPr>
            <a:normAutofit/>
          </a:bodyPr>
          <a:lstStyle/>
          <a:p>
            <a:r>
              <a:rPr lang="uk-UA" sz="4800" dirty="0"/>
              <a:t>ІІ ОЗНАКА РІВНОСТІ ТРИКУТНИКІВ</a:t>
            </a:r>
            <a:endParaRPr lang="ru-RU" sz="4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38" y="2146852"/>
            <a:ext cx="5565914" cy="284921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452" y="4179294"/>
            <a:ext cx="6387548" cy="221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7496" y="466343"/>
            <a:ext cx="9411296" cy="1362113"/>
          </a:xfrm>
        </p:spPr>
        <p:txBody>
          <a:bodyPr>
            <a:normAutofit/>
          </a:bodyPr>
          <a:lstStyle/>
          <a:p>
            <a:r>
              <a:rPr lang="uk-UA" sz="4800" dirty="0"/>
              <a:t>ІІІ ОЗНАКА РІВНОСТІ ТРИКУТНИКІВ</a:t>
            </a:r>
            <a:endParaRPr lang="ru-RU" sz="4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04" y="2226364"/>
            <a:ext cx="4903304" cy="266368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408" y="3911969"/>
            <a:ext cx="6374295" cy="26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10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</p:spPr>
      </p:pic>
      <p:sp>
        <p:nvSpPr>
          <p:cNvPr id="27659" name="WordArt 11"/>
          <p:cNvSpPr>
            <a:spLocks noChangeArrowheads="1" noChangeShapeType="1" noTextEdit="1"/>
          </p:cNvSpPr>
          <p:nvPr/>
        </p:nvSpPr>
        <p:spPr bwMode="auto">
          <a:xfrm>
            <a:off x="1919288" y="333375"/>
            <a:ext cx="8208962" cy="1143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80008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Сума кутів трикутника</a:t>
            </a:r>
          </a:p>
        </p:txBody>
      </p:sp>
      <p:sp>
        <p:nvSpPr>
          <p:cNvPr id="27661" name="WordArt 13"/>
          <p:cNvSpPr>
            <a:spLocks noChangeArrowheads="1" noChangeShapeType="1" noTextEdit="1"/>
          </p:cNvSpPr>
          <p:nvPr/>
        </p:nvSpPr>
        <p:spPr bwMode="auto">
          <a:xfrm>
            <a:off x="2640013" y="1773238"/>
            <a:ext cx="3598862" cy="863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80008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дорівнює </a:t>
            </a:r>
          </a:p>
        </p:txBody>
      </p:sp>
      <p:grpSp>
        <p:nvGrpSpPr>
          <p:cNvPr id="27668" name="Group 20"/>
          <p:cNvGrpSpPr>
            <a:grpSpLocks/>
          </p:cNvGrpSpPr>
          <p:nvPr/>
        </p:nvGrpSpPr>
        <p:grpSpPr bwMode="auto">
          <a:xfrm>
            <a:off x="6672263" y="1484314"/>
            <a:ext cx="1992312" cy="1152525"/>
            <a:chOff x="3243" y="935"/>
            <a:chExt cx="1255" cy="726"/>
          </a:xfrm>
        </p:grpSpPr>
        <p:sp>
          <p:nvSpPr>
            <p:cNvPr id="27662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3243" y="1026"/>
              <a:ext cx="1089" cy="63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solidFill>
                    <a:srgbClr val="FF0000"/>
                  </a:soli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rPr>
                <a:t>180</a:t>
              </a:r>
            </a:p>
          </p:txBody>
        </p:sp>
        <p:sp>
          <p:nvSpPr>
            <p:cNvPr id="27665" name="WordArt 17"/>
            <p:cNvSpPr>
              <a:spLocks noChangeArrowheads="1" noChangeShapeType="1" noTextEdit="1"/>
            </p:cNvSpPr>
            <p:nvPr/>
          </p:nvSpPr>
          <p:spPr bwMode="auto">
            <a:xfrm>
              <a:off x="4332" y="935"/>
              <a:ext cx="166" cy="17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solidFill>
                    <a:srgbClr val="FF0000"/>
                  </a:soli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rPr>
                <a:t>о</a:t>
              </a:r>
            </a:p>
          </p:txBody>
        </p:sp>
      </p:grpSp>
      <p:sp>
        <p:nvSpPr>
          <p:cNvPr id="27667" name="WordArt 19"/>
          <p:cNvSpPr>
            <a:spLocks noChangeArrowheads="1" noChangeShapeType="1" noTextEdit="1"/>
          </p:cNvSpPr>
          <p:nvPr/>
        </p:nvSpPr>
        <p:spPr bwMode="auto">
          <a:xfrm>
            <a:off x="8832851" y="2420939"/>
            <a:ext cx="142875" cy="1365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80008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.</a:t>
            </a:r>
          </a:p>
        </p:txBody>
      </p:sp>
      <p:grpSp>
        <p:nvGrpSpPr>
          <p:cNvPr id="27672" name="Group 24"/>
          <p:cNvGrpSpPr>
            <a:grpSpLocks/>
          </p:cNvGrpSpPr>
          <p:nvPr/>
        </p:nvGrpSpPr>
        <p:grpSpPr bwMode="auto">
          <a:xfrm>
            <a:off x="4151313" y="2997200"/>
            <a:ext cx="4032250" cy="2520950"/>
            <a:chOff x="1429" y="1888"/>
            <a:chExt cx="2222" cy="1497"/>
          </a:xfrm>
        </p:grpSpPr>
        <p:sp>
          <p:nvSpPr>
            <p:cNvPr id="27669" name="Line 21"/>
            <p:cNvSpPr>
              <a:spLocks noChangeShapeType="1"/>
            </p:cNvSpPr>
            <p:nvPr/>
          </p:nvSpPr>
          <p:spPr bwMode="auto">
            <a:xfrm>
              <a:off x="1429" y="3385"/>
              <a:ext cx="2222" cy="0"/>
            </a:xfrm>
            <a:prstGeom prst="line">
              <a:avLst/>
            </a:prstGeom>
            <a:noFill/>
            <a:ln w="101600">
              <a:solidFill>
                <a:srgbClr val="66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70" name="Line 22"/>
            <p:cNvSpPr>
              <a:spLocks noChangeShapeType="1"/>
            </p:cNvSpPr>
            <p:nvPr/>
          </p:nvSpPr>
          <p:spPr bwMode="auto">
            <a:xfrm>
              <a:off x="1655" y="1888"/>
              <a:ext cx="1996" cy="1497"/>
            </a:xfrm>
            <a:prstGeom prst="line">
              <a:avLst/>
            </a:prstGeom>
            <a:noFill/>
            <a:ln w="101600">
              <a:solidFill>
                <a:srgbClr val="66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71" name="Line 23"/>
            <p:cNvSpPr>
              <a:spLocks noChangeShapeType="1"/>
            </p:cNvSpPr>
            <p:nvPr/>
          </p:nvSpPr>
          <p:spPr bwMode="auto">
            <a:xfrm flipV="1">
              <a:off x="1429" y="1888"/>
              <a:ext cx="226" cy="1497"/>
            </a:xfrm>
            <a:prstGeom prst="line">
              <a:avLst/>
            </a:prstGeom>
            <a:noFill/>
            <a:ln w="101600">
              <a:solidFill>
                <a:srgbClr val="66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8256588" y="5084763"/>
            <a:ext cx="6477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1">
                <a:solidFill>
                  <a:srgbClr val="CC3300"/>
                </a:solidFill>
              </a:rPr>
              <a:t>P</a:t>
            </a:r>
            <a:endParaRPr lang="ru-RU" sz="4800" b="1">
              <a:solidFill>
                <a:srgbClr val="CC3300"/>
              </a:solidFill>
            </a:endParaRP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3792538" y="2565401"/>
            <a:ext cx="6477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1">
                <a:solidFill>
                  <a:srgbClr val="CC3300"/>
                </a:solidFill>
              </a:rPr>
              <a:t>N</a:t>
            </a:r>
            <a:endParaRPr lang="ru-RU" sz="4800" b="1">
              <a:solidFill>
                <a:srgbClr val="CC3300"/>
              </a:solidFill>
            </a:endParaRPr>
          </a:p>
        </p:txBody>
      </p:sp>
      <p:sp>
        <p:nvSpPr>
          <p:cNvPr id="27675" name="Text Box 27"/>
          <p:cNvSpPr txBox="1">
            <a:spLocks noChangeArrowheads="1"/>
          </p:cNvSpPr>
          <p:nvPr/>
        </p:nvSpPr>
        <p:spPr bwMode="auto">
          <a:xfrm>
            <a:off x="3432175" y="5013326"/>
            <a:ext cx="6477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1">
                <a:solidFill>
                  <a:srgbClr val="CC3300"/>
                </a:solidFill>
              </a:rPr>
              <a:t>M</a:t>
            </a:r>
            <a:endParaRPr lang="ru-RU" sz="4800" b="1">
              <a:solidFill>
                <a:srgbClr val="CC3300"/>
              </a:solidFill>
            </a:endParaRPr>
          </a:p>
        </p:txBody>
      </p:sp>
      <p:grpSp>
        <p:nvGrpSpPr>
          <p:cNvPr id="27699" name="Group 51"/>
          <p:cNvGrpSpPr>
            <a:grpSpLocks/>
          </p:cNvGrpSpPr>
          <p:nvPr/>
        </p:nvGrpSpPr>
        <p:grpSpPr bwMode="auto">
          <a:xfrm>
            <a:off x="3575050" y="5661025"/>
            <a:ext cx="5759450" cy="1079500"/>
            <a:chOff x="1292" y="3566"/>
            <a:chExt cx="3628" cy="680"/>
          </a:xfrm>
        </p:grpSpPr>
        <p:sp>
          <p:nvSpPr>
            <p:cNvPr id="27676" name="Text Box 28"/>
            <p:cNvSpPr txBox="1">
              <a:spLocks noChangeArrowheads="1"/>
            </p:cNvSpPr>
            <p:nvPr/>
          </p:nvSpPr>
          <p:spPr bwMode="auto">
            <a:xfrm>
              <a:off x="1519" y="3657"/>
              <a:ext cx="408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4800" b="1">
                  <a:solidFill>
                    <a:srgbClr val="CC3300"/>
                  </a:solidFill>
                </a:rPr>
                <a:t>M</a:t>
              </a:r>
              <a:endParaRPr lang="ru-RU" sz="4800" b="1">
                <a:solidFill>
                  <a:srgbClr val="CC3300"/>
                </a:solidFill>
              </a:endParaRPr>
            </a:p>
          </p:txBody>
        </p:sp>
        <p:sp>
          <p:nvSpPr>
            <p:cNvPr id="27679" name="Text Box 31"/>
            <p:cNvSpPr txBox="1">
              <a:spLocks noChangeArrowheads="1"/>
            </p:cNvSpPr>
            <p:nvPr/>
          </p:nvSpPr>
          <p:spPr bwMode="auto">
            <a:xfrm>
              <a:off x="2381" y="3657"/>
              <a:ext cx="408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4800" b="1">
                  <a:solidFill>
                    <a:srgbClr val="CC3300"/>
                  </a:solidFill>
                </a:rPr>
                <a:t>N</a:t>
              </a:r>
              <a:endParaRPr lang="ru-RU" sz="4800" b="1">
                <a:solidFill>
                  <a:srgbClr val="CC3300"/>
                </a:solidFill>
              </a:endParaRPr>
            </a:p>
          </p:txBody>
        </p:sp>
        <p:sp>
          <p:nvSpPr>
            <p:cNvPr id="27680" name="Text Box 32"/>
            <p:cNvSpPr txBox="1">
              <a:spLocks noChangeArrowheads="1"/>
            </p:cNvSpPr>
            <p:nvPr/>
          </p:nvSpPr>
          <p:spPr bwMode="auto">
            <a:xfrm>
              <a:off x="3243" y="3612"/>
              <a:ext cx="408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4800" b="1">
                  <a:solidFill>
                    <a:srgbClr val="CC3300"/>
                  </a:solidFill>
                </a:rPr>
                <a:t>P</a:t>
              </a:r>
              <a:endParaRPr lang="ru-RU" sz="4800" b="1">
                <a:solidFill>
                  <a:srgbClr val="CC3300"/>
                </a:solidFill>
              </a:endParaRPr>
            </a:p>
          </p:txBody>
        </p:sp>
        <p:grpSp>
          <p:nvGrpSpPr>
            <p:cNvPr id="27683" name="Group 35"/>
            <p:cNvGrpSpPr>
              <a:grpSpLocks/>
            </p:cNvGrpSpPr>
            <p:nvPr/>
          </p:nvGrpSpPr>
          <p:grpSpPr bwMode="auto">
            <a:xfrm>
              <a:off x="1292" y="3838"/>
              <a:ext cx="182" cy="181"/>
              <a:chOff x="521" y="3793"/>
              <a:chExt cx="182" cy="181"/>
            </a:xfrm>
          </p:grpSpPr>
          <p:sp>
            <p:nvSpPr>
              <p:cNvPr id="27681" name="Line 33"/>
              <p:cNvSpPr>
                <a:spLocks noChangeShapeType="1"/>
              </p:cNvSpPr>
              <p:nvPr/>
            </p:nvSpPr>
            <p:spPr bwMode="auto">
              <a:xfrm flipH="1">
                <a:off x="521" y="3793"/>
                <a:ext cx="136" cy="181"/>
              </a:xfrm>
              <a:prstGeom prst="line">
                <a:avLst/>
              </a:prstGeom>
              <a:noFill/>
              <a:ln w="635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82" name="Line 34"/>
              <p:cNvSpPr>
                <a:spLocks noChangeShapeType="1"/>
              </p:cNvSpPr>
              <p:nvPr/>
            </p:nvSpPr>
            <p:spPr bwMode="auto">
              <a:xfrm flipH="1" flipV="1">
                <a:off x="521" y="3974"/>
                <a:ext cx="182" cy="0"/>
              </a:xfrm>
              <a:prstGeom prst="line">
                <a:avLst/>
              </a:prstGeom>
              <a:noFill/>
              <a:ln w="635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7684" name="Text Box 36"/>
            <p:cNvSpPr txBox="1">
              <a:spLocks noChangeArrowheads="1"/>
            </p:cNvSpPr>
            <p:nvPr/>
          </p:nvSpPr>
          <p:spPr bwMode="auto">
            <a:xfrm>
              <a:off x="1882" y="3657"/>
              <a:ext cx="318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>
                  <a:solidFill>
                    <a:srgbClr val="CC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4800" b="1">
                  <a:solidFill>
                    <a:srgbClr val="CC3300"/>
                  </a:solidFill>
                </a:rPr>
                <a:t>+</a:t>
              </a:r>
              <a:endParaRPr lang="ru-RU" sz="4800" b="1">
                <a:solidFill>
                  <a:srgbClr val="CC3300"/>
                </a:solidFill>
              </a:endParaRPr>
            </a:p>
          </p:txBody>
        </p:sp>
        <p:grpSp>
          <p:nvGrpSpPr>
            <p:cNvPr id="27685" name="Group 37"/>
            <p:cNvGrpSpPr>
              <a:grpSpLocks/>
            </p:cNvGrpSpPr>
            <p:nvPr/>
          </p:nvGrpSpPr>
          <p:grpSpPr bwMode="auto">
            <a:xfrm>
              <a:off x="2200" y="3838"/>
              <a:ext cx="182" cy="181"/>
              <a:chOff x="521" y="3793"/>
              <a:chExt cx="182" cy="181"/>
            </a:xfrm>
          </p:grpSpPr>
          <p:sp>
            <p:nvSpPr>
              <p:cNvPr id="27686" name="Line 38"/>
              <p:cNvSpPr>
                <a:spLocks noChangeShapeType="1"/>
              </p:cNvSpPr>
              <p:nvPr/>
            </p:nvSpPr>
            <p:spPr bwMode="auto">
              <a:xfrm flipH="1">
                <a:off x="521" y="3793"/>
                <a:ext cx="136" cy="181"/>
              </a:xfrm>
              <a:prstGeom prst="line">
                <a:avLst/>
              </a:prstGeom>
              <a:noFill/>
              <a:ln w="635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87" name="Line 39"/>
              <p:cNvSpPr>
                <a:spLocks noChangeShapeType="1"/>
              </p:cNvSpPr>
              <p:nvPr/>
            </p:nvSpPr>
            <p:spPr bwMode="auto">
              <a:xfrm flipH="1" flipV="1">
                <a:off x="521" y="3974"/>
                <a:ext cx="182" cy="0"/>
              </a:xfrm>
              <a:prstGeom prst="line">
                <a:avLst/>
              </a:prstGeom>
              <a:noFill/>
              <a:ln w="635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7688" name="Group 40"/>
            <p:cNvGrpSpPr>
              <a:grpSpLocks/>
            </p:cNvGrpSpPr>
            <p:nvPr/>
          </p:nvGrpSpPr>
          <p:grpSpPr bwMode="auto">
            <a:xfrm>
              <a:off x="3061" y="3838"/>
              <a:ext cx="182" cy="181"/>
              <a:chOff x="521" y="3793"/>
              <a:chExt cx="182" cy="181"/>
            </a:xfrm>
          </p:grpSpPr>
          <p:sp>
            <p:nvSpPr>
              <p:cNvPr id="27689" name="Line 41"/>
              <p:cNvSpPr>
                <a:spLocks noChangeShapeType="1"/>
              </p:cNvSpPr>
              <p:nvPr/>
            </p:nvSpPr>
            <p:spPr bwMode="auto">
              <a:xfrm flipH="1">
                <a:off x="521" y="3793"/>
                <a:ext cx="136" cy="181"/>
              </a:xfrm>
              <a:prstGeom prst="line">
                <a:avLst/>
              </a:prstGeom>
              <a:noFill/>
              <a:ln w="635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90" name="Line 42"/>
              <p:cNvSpPr>
                <a:spLocks noChangeShapeType="1"/>
              </p:cNvSpPr>
              <p:nvPr/>
            </p:nvSpPr>
            <p:spPr bwMode="auto">
              <a:xfrm flipH="1" flipV="1">
                <a:off x="521" y="3974"/>
                <a:ext cx="182" cy="0"/>
              </a:xfrm>
              <a:prstGeom prst="line">
                <a:avLst/>
              </a:prstGeom>
              <a:noFill/>
              <a:ln w="635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7691" name="Text Box 43"/>
            <p:cNvSpPr txBox="1">
              <a:spLocks noChangeArrowheads="1"/>
            </p:cNvSpPr>
            <p:nvPr/>
          </p:nvSpPr>
          <p:spPr bwMode="auto">
            <a:xfrm>
              <a:off x="2699" y="3657"/>
              <a:ext cx="318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>
                  <a:solidFill>
                    <a:srgbClr val="CC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4800" b="1">
                  <a:solidFill>
                    <a:srgbClr val="CC3300"/>
                  </a:solidFill>
                </a:rPr>
                <a:t>+</a:t>
              </a:r>
              <a:endParaRPr lang="ru-RU" sz="4800" b="1">
                <a:solidFill>
                  <a:srgbClr val="CC3300"/>
                </a:solidFill>
              </a:endParaRPr>
            </a:p>
          </p:txBody>
        </p:sp>
        <p:sp>
          <p:nvSpPr>
            <p:cNvPr id="27692" name="Text Box 44"/>
            <p:cNvSpPr txBox="1">
              <a:spLocks noChangeArrowheads="1"/>
            </p:cNvSpPr>
            <p:nvPr/>
          </p:nvSpPr>
          <p:spPr bwMode="auto">
            <a:xfrm>
              <a:off x="3560" y="3612"/>
              <a:ext cx="544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uk-UA" sz="6000" b="1">
                  <a:solidFill>
                    <a:srgbClr val="CC3300"/>
                  </a:solidFill>
                </a:rPr>
                <a:t>=</a:t>
              </a:r>
              <a:endParaRPr lang="ru-RU" sz="6000" b="1">
                <a:solidFill>
                  <a:srgbClr val="CC3300"/>
                </a:solidFill>
              </a:endParaRPr>
            </a:p>
          </p:txBody>
        </p:sp>
        <p:grpSp>
          <p:nvGrpSpPr>
            <p:cNvPr id="27698" name="Group 50"/>
            <p:cNvGrpSpPr>
              <a:grpSpLocks/>
            </p:cNvGrpSpPr>
            <p:nvPr/>
          </p:nvGrpSpPr>
          <p:grpSpPr bwMode="auto">
            <a:xfrm>
              <a:off x="3923" y="3566"/>
              <a:ext cx="997" cy="564"/>
              <a:chOff x="4332" y="2115"/>
              <a:chExt cx="997" cy="564"/>
            </a:xfrm>
          </p:grpSpPr>
          <p:sp>
            <p:nvSpPr>
              <p:cNvPr id="27696" name="Text Box 48"/>
              <p:cNvSpPr txBox="1">
                <a:spLocks noChangeArrowheads="1"/>
              </p:cNvSpPr>
              <p:nvPr/>
            </p:nvSpPr>
            <p:spPr bwMode="auto">
              <a:xfrm>
                <a:off x="4332" y="2160"/>
                <a:ext cx="997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sz="4800" b="1">
                    <a:solidFill>
                      <a:srgbClr val="CC3300"/>
                    </a:solidFill>
                  </a:rPr>
                  <a:t>180</a:t>
                </a:r>
                <a:endParaRPr lang="ru-RU" sz="4800" b="1">
                  <a:solidFill>
                    <a:srgbClr val="CC3300"/>
                  </a:solidFill>
                </a:endParaRPr>
              </a:p>
            </p:txBody>
          </p:sp>
          <p:sp>
            <p:nvSpPr>
              <p:cNvPr id="27697" name="Text Box 49"/>
              <p:cNvSpPr txBox="1">
                <a:spLocks noChangeArrowheads="1"/>
              </p:cNvSpPr>
              <p:nvPr/>
            </p:nvSpPr>
            <p:spPr bwMode="auto">
              <a:xfrm>
                <a:off x="4967" y="2115"/>
                <a:ext cx="27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sz="2400" b="1">
                    <a:solidFill>
                      <a:srgbClr val="CC3300"/>
                    </a:solidFill>
                  </a:rPr>
                  <a:t>0</a:t>
                </a:r>
                <a:endParaRPr lang="ru-RU" sz="2400" b="1">
                  <a:solidFill>
                    <a:srgbClr val="CC3300"/>
                  </a:solidFill>
                </a:endParaRPr>
              </a:p>
            </p:txBody>
          </p:sp>
        </p:grpSp>
      </p:grpSp>
      <p:sp>
        <p:nvSpPr>
          <p:cNvPr id="27701" name="Arc 53"/>
          <p:cNvSpPr>
            <a:spLocks/>
          </p:cNvSpPr>
          <p:nvPr/>
        </p:nvSpPr>
        <p:spPr bwMode="auto">
          <a:xfrm rot="5759289">
            <a:off x="4523582" y="3201194"/>
            <a:ext cx="431800" cy="455613"/>
          </a:xfrm>
          <a:custGeom>
            <a:avLst/>
            <a:gdLst>
              <a:gd name="G0" fmla="+- 0 0 0"/>
              <a:gd name="G1" fmla="+- 20650 0 0"/>
              <a:gd name="G2" fmla="+- 21600 0 0"/>
              <a:gd name="T0" fmla="*/ 6336 w 21600"/>
              <a:gd name="T1" fmla="*/ 0 h 27325"/>
              <a:gd name="T2" fmla="*/ 20543 w 21600"/>
              <a:gd name="T3" fmla="*/ 27325 h 27325"/>
              <a:gd name="T4" fmla="*/ 0 w 21600"/>
              <a:gd name="T5" fmla="*/ 20650 h 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7325" fill="none" extrusionOk="0">
                <a:moveTo>
                  <a:pt x="6335" y="0"/>
                </a:moveTo>
                <a:cubicBezTo>
                  <a:pt x="15407" y="2783"/>
                  <a:pt x="21600" y="11161"/>
                  <a:pt x="21600" y="20650"/>
                </a:cubicBezTo>
                <a:cubicBezTo>
                  <a:pt x="21600" y="22916"/>
                  <a:pt x="21243" y="25169"/>
                  <a:pt x="20542" y="27324"/>
                </a:cubicBezTo>
              </a:path>
              <a:path w="21600" h="27325" stroke="0" extrusionOk="0">
                <a:moveTo>
                  <a:pt x="6335" y="0"/>
                </a:moveTo>
                <a:cubicBezTo>
                  <a:pt x="15407" y="2783"/>
                  <a:pt x="21600" y="11161"/>
                  <a:pt x="21600" y="20650"/>
                </a:cubicBezTo>
                <a:cubicBezTo>
                  <a:pt x="21600" y="22916"/>
                  <a:pt x="21243" y="25169"/>
                  <a:pt x="20542" y="27324"/>
                </a:cubicBezTo>
                <a:lnTo>
                  <a:pt x="0" y="2065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7702" name="Arc 54"/>
          <p:cNvSpPr>
            <a:spLocks/>
          </p:cNvSpPr>
          <p:nvPr/>
        </p:nvSpPr>
        <p:spPr bwMode="auto">
          <a:xfrm>
            <a:off x="4151313" y="5013326"/>
            <a:ext cx="431800" cy="455613"/>
          </a:xfrm>
          <a:custGeom>
            <a:avLst/>
            <a:gdLst>
              <a:gd name="G0" fmla="+- 0 0 0"/>
              <a:gd name="G1" fmla="+- 20650 0 0"/>
              <a:gd name="G2" fmla="+- 21600 0 0"/>
              <a:gd name="T0" fmla="*/ 6336 w 21600"/>
              <a:gd name="T1" fmla="*/ 0 h 27325"/>
              <a:gd name="T2" fmla="*/ 20543 w 21600"/>
              <a:gd name="T3" fmla="*/ 27325 h 27325"/>
              <a:gd name="T4" fmla="*/ 0 w 21600"/>
              <a:gd name="T5" fmla="*/ 20650 h 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7325" fill="none" extrusionOk="0">
                <a:moveTo>
                  <a:pt x="6335" y="0"/>
                </a:moveTo>
                <a:cubicBezTo>
                  <a:pt x="15407" y="2783"/>
                  <a:pt x="21600" y="11161"/>
                  <a:pt x="21600" y="20650"/>
                </a:cubicBezTo>
                <a:cubicBezTo>
                  <a:pt x="21600" y="22916"/>
                  <a:pt x="21243" y="25169"/>
                  <a:pt x="20542" y="27324"/>
                </a:cubicBezTo>
              </a:path>
              <a:path w="21600" h="27325" stroke="0" extrusionOk="0">
                <a:moveTo>
                  <a:pt x="6335" y="0"/>
                </a:moveTo>
                <a:cubicBezTo>
                  <a:pt x="15407" y="2783"/>
                  <a:pt x="21600" y="11161"/>
                  <a:pt x="21600" y="20650"/>
                </a:cubicBezTo>
                <a:cubicBezTo>
                  <a:pt x="21600" y="22916"/>
                  <a:pt x="21243" y="25169"/>
                  <a:pt x="20542" y="27324"/>
                </a:cubicBezTo>
                <a:lnTo>
                  <a:pt x="0" y="2065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7703" name="Arc 55"/>
          <p:cNvSpPr>
            <a:spLocks/>
          </p:cNvSpPr>
          <p:nvPr/>
        </p:nvSpPr>
        <p:spPr bwMode="auto">
          <a:xfrm rot="6454791">
            <a:off x="4466432" y="3113882"/>
            <a:ext cx="431800" cy="341313"/>
          </a:xfrm>
          <a:custGeom>
            <a:avLst/>
            <a:gdLst>
              <a:gd name="G0" fmla="+- 0 0 0"/>
              <a:gd name="G1" fmla="+- 20650 0 0"/>
              <a:gd name="G2" fmla="+- 21600 0 0"/>
              <a:gd name="T0" fmla="*/ 6336 w 21600"/>
              <a:gd name="T1" fmla="*/ 0 h 27325"/>
              <a:gd name="T2" fmla="*/ 20543 w 21600"/>
              <a:gd name="T3" fmla="*/ 27325 h 27325"/>
              <a:gd name="T4" fmla="*/ 0 w 21600"/>
              <a:gd name="T5" fmla="*/ 20650 h 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7325" fill="none" extrusionOk="0">
                <a:moveTo>
                  <a:pt x="6335" y="0"/>
                </a:moveTo>
                <a:cubicBezTo>
                  <a:pt x="15407" y="2783"/>
                  <a:pt x="21600" y="11161"/>
                  <a:pt x="21600" y="20650"/>
                </a:cubicBezTo>
                <a:cubicBezTo>
                  <a:pt x="21600" y="22916"/>
                  <a:pt x="21243" y="25169"/>
                  <a:pt x="20542" y="27324"/>
                </a:cubicBezTo>
              </a:path>
              <a:path w="21600" h="27325" stroke="0" extrusionOk="0">
                <a:moveTo>
                  <a:pt x="6335" y="0"/>
                </a:moveTo>
                <a:cubicBezTo>
                  <a:pt x="15407" y="2783"/>
                  <a:pt x="21600" y="11161"/>
                  <a:pt x="21600" y="20650"/>
                </a:cubicBezTo>
                <a:cubicBezTo>
                  <a:pt x="21600" y="22916"/>
                  <a:pt x="21243" y="25169"/>
                  <a:pt x="20542" y="27324"/>
                </a:cubicBezTo>
                <a:lnTo>
                  <a:pt x="0" y="2065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7704" name="Arc 56"/>
          <p:cNvSpPr>
            <a:spLocks/>
          </p:cNvSpPr>
          <p:nvPr/>
        </p:nvSpPr>
        <p:spPr bwMode="auto">
          <a:xfrm rot="13089321">
            <a:off x="7535864" y="5157788"/>
            <a:ext cx="96837" cy="366712"/>
          </a:xfrm>
          <a:custGeom>
            <a:avLst/>
            <a:gdLst>
              <a:gd name="G0" fmla="+- 0 0 0"/>
              <a:gd name="G1" fmla="+- 20650 0 0"/>
              <a:gd name="G2" fmla="+- 21600 0 0"/>
              <a:gd name="T0" fmla="*/ 6336 w 21600"/>
              <a:gd name="T1" fmla="*/ 0 h 27325"/>
              <a:gd name="T2" fmla="*/ 20543 w 21600"/>
              <a:gd name="T3" fmla="*/ 27325 h 27325"/>
              <a:gd name="T4" fmla="*/ 0 w 21600"/>
              <a:gd name="T5" fmla="*/ 20650 h 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7325" fill="none" extrusionOk="0">
                <a:moveTo>
                  <a:pt x="6335" y="0"/>
                </a:moveTo>
                <a:cubicBezTo>
                  <a:pt x="15407" y="2783"/>
                  <a:pt x="21600" y="11161"/>
                  <a:pt x="21600" y="20650"/>
                </a:cubicBezTo>
                <a:cubicBezTo>
                  <a:pt x="21600" y="22916"/>
                  <a:pt x="21243" y="25169"/>
                  <a:pt x="20542" y="27324"/>
                </a:cubicBezTo>
              </a:path>
              <a:path w="21600" h="27325" stroke="0" extrusionOk="0">
                <a:moveTo>
                  <a:pt x="6335" y="0"/>
                </a:moveTo>
                <a:cubicBezTo>
                  <a:pt x="15407" y="2783"/>
                  <a:pt x="21600" y="11161"/>
                  <a:pt x="21600" y="20650"/>
                </a:cubicBezTo>
                <a:cubicBezTo>
                  <a:pt x="21600" y="22916"/>
                  <a:pt x="21243" y="25169"/>
                  <a:pt x="20542" y="27324"/>
                </a:cubicBezTo>
                <a:lnTo>
                  <a:pt x="0" y="2065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7705" name="Arc 57"/>
          <p:cNvSpPr>
            <a:spLocks/>
          </p:cNvSpPr>
          <p:nvPr/>
        </p:nvSpPr>
        <p:spPr bwMode="auto">
          <a:xfrm rot="14689093">
            <a:off x="7353301" y="5124451"/>
            <a:ext cx="320675" cy="387350"/>
          </a:xfrm>
          <a:custGeom>
            <a:avLst/>
            <a:gdLst>
              <a:gd name="G0" fmla="+- 0 0 0"/>
              <a:gd name="G1" fmla="+- 20602 0 0"/>
              <a:gd name="G2" fmla="+- 21600 0 0"/>
              <a:gd name="T0" fmla="*/ 6490 w 21600"/>
              <a:gd name="T1" fmla="*/ 0 h 27456"/>
              <a:gd name="T2" fmla="*/ 20484 w 21600"/>
              <a:gd name="T3" fmla="*/ 27456 h 27456"/>
              <a:gd name="T4" fmla="*/ 0 w 21600"/>
              <a:gd name="T5" fmla="*/ 20602 h 27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7456" fill="none" extrusionOk="0">
                <a:moveTo>
                  <a:pt x="6489" y="0"/>
                </a:moveTo>
                <a:cubicBezTo>
                  <a:pt x="15483" y="2833"/>
                  <a:pt x="21600" y="11172"/>
                  <a:pt x="21600" y="20602"/>
                </a:cubicBezTo>
                <a:cubicBezTo>
                  <a:pt x="21600" y="22931"/>
                  <a:pt x="21223" y="25246"/>
                  <a:pt x="20483" y="27455"/>
                </a:cubicBezTo>
              </a:path>
              <a:path w="21600" h="27456" stroke="0" extrusionOk="0">
                <a:moveTo>
                  <a:pt x="6489" y="0"/>
                </a:moveTo>
                <a:cubicBezTo>
                  <a:pt x="15483" y="2833"/>
                  <a:pt x="21600" y="11172"/>
                  <a:pt x="21600" y="20602"/>
                </a:cubicBezTo>
                <a:cubicBezTo>
                  <a:pt x="21600" y="22931"/>
                  <a:pt x="21223" y="25246"/>
                  <a:pt x="20483" y="27455"/>
                </a:cubicBezTo>
                <a:lnTo>
                  <a:pt x="0" y="20602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7706" name="Arc 58"/>
          <p:cNvSpPr>
            <a:spLocks/>
          </p:cNvSpPr>
          <p:nvPr/>
        </p:nvSpPr>
        <p:spPr bwMode="auto">
          <a:xfrm rot="14264522">
            <a:off x="7139783" y="5049045"/>
            <a:ext cx="357187" cy="428625"/>
          </a:xfrm>
          <a:custGeom>
            <a:avLst/>
            <a:gdLst>
              <a:gd name="G0" fmla="+- 0 0 0"/>
              <a:gd name="G1" fmla="+- 20650 0 0"/>
              <a:gd name="G2" fmla="+- 21600 0 0"/>
              <a:gd name="T0" fmla="*/ 6336 w 21600"/>
              <a:gd name="T1" fmla="*/ 0 h 26725"/>
              <a:gd name="T2" fmla="*/ 20728 w 21600"/>
              <a:gd name="T3" fmla="*/ 26725 h 26725"/>
              <a:gd name="T4" fmla="*/ 0 w 21600"/>
              <a:gd name="T5" fmla="*/ 20650 h 26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6725" fill="none" extrusionOk="0">
                <a:moveTo>
                  <a:pt x="6335" y="0"/>
                </a:moveTo>
                <a:cubicBezTo>
                  <a:pt x="15407" y="2783"/>
                  <a:pt x="21600" y="11161"/>
                  <a:pt x="21600" y="20650"/>
                </a:cubicBezTo>
                <a:cubicBezTo>
                  <a:pt x="21600" y="22706"/>
                  <a:pt x="21306" y="24751"/>
                  <a:pt x="20728" y="26725"/>
                </a:cubicBezTo>
              </a:path>
              <a:path w="21600" h="26725" stroke="0" extrusionOk="0">
                <a:moveTo>
                  <a:pt x="6335" y="0"/>
                </a:moveTo>
                <a:cubicBezTo>
                  <a:pt x="15407" y="2783"/>
                  <a:pt x="21600" y="11161"/>
                  <a:pt x="21600" y="20650"/>
                </a:cubicBezTo>
                <a:cubicBezTo>
                  <a:pt x="21600" y="22706"/>
                  <a:pt x="21306" y="24751"/>
                  <a:pt x="20728" y="26725"/>
                </a:cubicBezTo>
                <a:lnTo>
                  <a:pt x="0" y="2065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44 0.05248 L -0.2191 0.3357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43" y="141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276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3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2191 0.33572 L -0.00642 0.0314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-15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7668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3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76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9" grpId="0" animBg="1"/>
      <p:bldP spid="27661" grpId="0" animBg="1"/>
      <p:bldP spid="27667" grpId="0" animBg="1"/>
      <p:bldP spid="27673" grpId="0"/>
      <p:bldP spid="27674" grpId="0"/>
      <p:bldP spid="27675" grpId="0"/>
      <p:bldP spid="27701" grpId="0" animBg="1"/>
      <p:bldP spid="27702" grpId="0" animBg="1"/>
      <p:bldP spid="27703" grpId="0" animBg="1"/>
      <p:bldP spid="27704" grpId="0" animBg="1"/>
      <p:bldP spid="27705" grpId="0" animBg="1"/>
      <p:bldP spid="2770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  <p:grpSp>
        <p:nvGrpSpPr>
          <p:cNvPr id="29755" name="Group 59"/>
          <p:cNvGrpSpPr>
            <a:grpSpLocks/>
          </p:cNvGrpSpPr>
          <p:nvPr/>
        </p:nvGrpSpPr>
        <p:grpSpPr bwMode="auto">
          <a:xfrm>
            <a:off x="3000375" y="981075"/>
            <a:ext cx="5975350" cy="3671888"/>
            <a:chOff x="930" y="618"/>
            <a:chExt cx="3764" cy="2313"/>
          </a:xfrm>
        </p:grpSpPr>
        <p:grpSp>
          <p:nvGrpSpPr>
            <p:cNvPr id="29711" name="Group 15"/>
            <p:cNvGrpSpPr>
              <a:grpSpLocks/>
            </p:cNvGrpSpPr>
            <p:nvPr/>
          </p:nvGrpSpPr>
          <p:grpSpPr bwMode="auto">
            <a:xfrm>
              <a:off x="1292" y="845"/>
              <a:ext cx="2982" cy="1920"/>
              <a:chOff x="2744" y="663"/>
              <a:chExt cx="2721" cy="2632"/>
            </a:xfrm>
          </p:grpSpPr>
          <p:sp>
            <p:nvSpPr>
              <p:cNvPr id="29712" name="AutoShape 16"/>
              <p:cNvSpPr>
                <a:spLocks noChangeArrowheads="1"/>
              </p:cNvSpPr>
              <p:nvPr/>
            </p:nvSpPr>
            <p:spPr bwMode="auto">
              <a:xfrm>
                <a:off x="2744" y="663"/>
                <a:ext cx="2721" cy="2631"/>
              </a:xfrm>
              <a:prstGeom prst="triangle">
                <a:avLst>
                  <a:gd name="adj" fmla="val 32148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713" name="Arc 17"/>
              <p:cNvSpPr>
                <a:spLocks/>
              </p:cNvSpPr>
              <p:nvPr/>
            </p:nvSpPr>
            <p:spPr bwMode="auto">
              <a:xfrm>
                <a:off x="2880" y="2931"/>
                <a:ext cx="363" cy="36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714" name="Arc 18"/>
              <p:cNvSpPr>
                <a:spLocks/>
              </p:cNvSpPr>
              <p:nvPr/>
            </p:nvSpPr>
            <p:spPr bwMode="auto">
              <a:xfrm rot="16200000">
                <a:off x="5034" y="3045"/>
                <a:ext cx="273" cy="22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715" name="Arc 19"/>
              <p:cNvSpPr>
                <a:spLocks/>
              </p:cNvSpPr>
              <p:nvPr/>
            </p:nvSpPr>
            <p:spPr bwMode="auto">
              <a:xfrm rot="16200000">
                <a:off x="5125" y="3090"/>
                <a:ext cx="227" cy="18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716" name="WordArt 20"/>
              <p:cNvSpPr>
                <a:spLocks noChangeArrowheads="1" noChangeShapeType="1" noTextEdit="1"/>
              </p:cNvSpPr>
              <p:nvPr/>
            </p:nvSpPr>
            <p:spPr bwMode="auto">
              <a:xfrm>
                <a:off x="3198" y="2795"/>
                <a:ext cx="317" cy="279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2000" kern="10">
                    <a:ln w="12700">
                      <a:solidFill>
                        <a:srgbClr val="800080"/>
                      </a:solidFill>
                      <a:round/>
                      <a:headEnd/>
                      <a:tailEnd/>
                    </a:ln>
                    <a:solidFill>
                      <a:srgbClr val="800080"/>
                    </a:solidFill>
                    <a:latin typeface="Arial"/>
                    <a:cs typeface="Arial"/>
                  </a:rPr>
                  <a:t>70</a:t>
                </a:r>
              </a:p>
            </p:txBody>
          </p:sp>
          <p:sp>
            <p:nvSpPr>
              <p:cNvPr id="29717" name="WordArt 21"/>
              <p:cNvSpPr>
                <a:spLocks noChangeArrowheads="1" noChangeShapeType="1" noTextEdit="1"/>
              </p:cNvSpPr>
              <p:nvPr/>
            </p:nvSpPr>
            <p:spPr bwMode="auto">
              <a:xfrm>
                <a:off x="4649" y="2886"/>
                <a:ext cx="318" cy="279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2000" kern="10">
                    <a:ln w="9525">
                      <a:solidFill>
                        <a:srgbClr val="800080"/>
                      </a:solidFill>
                      <a:round/>
                      <a:headEnd/>
                      <a:tailEnd/>
                    </a:ln>
                    <a:solidFill>
                      <a:srgbClr val="800080"/>
                    </a:solidFill>
                    <a:latin typeface="Arial"/>
                    <a:cs typeface="Arial"/>
                  </a:rPr>
                  <a:t>60</a:t>
                </a:r>
              </a:p>
            </p:txBody>
          </p:sp>
          <p:sp>
            <p:nvSpPr>
              <p:cNvPr id="29718" name="WordArt 22"/>
              <p:cNvSpPr>
                <a:spLocks noChangeArrowheads="1" noChangeShapeType="1" noTextEdit="1"/>
              </p:cNvSpPr>
              <p:nvPr/>
            </p:nvSpPr>
            <p:spPr bwMode="auto">
              <a:xfrm>
                <a:off x="3606" y="890"/>
                <a:ext cx="162" cy="330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FF"/>
                    </a:solidFill>
                    <a:latin typeface="Arial"/>
                    <a:cs typeface="Arial"/>
                  </a:rPr>
                  <a:t>?</a:t>
                </a:r>
              </a:p>
            </p:txBody>
          </p:sp>
          <p:sp>
            <p:nvSpPr>
              <p:cNvPr id="29719" name="AutoShape 23"/>
              <p:cNvSpPr>
                <a:spLocks noChangeArrowheads="1"/>
              </p:cNvSpPr>
              <p:nvPr/>
            </p:nvSpPr>
            <p:spPr bwMode="auto">
              <a:xfrm>
                <a:off x="5012" y="2886"/>
                <a:ext cx="136" cy="91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800080"/>
              </a:solidFill>
              <a:ln w="15875">
                <a:solidFill>
                  <a:srgbClr val="6666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720" name="AutoShape 24"/>
              <p:cNvSpPr>
                <a:spLocks noChangeArrowheads="1"/>
              </p:cNvSpPr>
              <p:nvPr/>
            </p:nvSpPr>
            <p:spPr bwMode="auto">
              <a:xfrm>
                <a:off x="3560" y="2795"/>
                <a:ext cx="136" cy="91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800080"/>
              </a:solidFill>
              <a:ln w="9525">
                <a:solidFill>
                  <a:srgbClr val="8000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9721" name="WordArt 25"/>
            <p:cNvSpPr>
              <a:spLocks noChangeArrowheads="1" noChangeShapeType="1" noTextEdit="1"/>
            </p:cNvSpPr>
            <p:nvPr/>
          </p:nvSpPr>
          <p:spPr bwMode="auto">
            <a:xfrm>
              <a:off x="930" y="2568"/>
              <a:ext cx="300" cy="332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А</a:t>
              </a:r>
            </a:p>
          </p:txBody>
        </p:sp>
        <p:sp>
          <p:nvSpPr>
            <p:cNvPr id="29722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1882" y="618"/>
              <a:ext cx="290" cy="317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В</a:t>
              </a:r>
            </a:p>
          </p:txBody>
        </p:sp>
        <p:sp>
          <p:nvSpPr>
            <p:cNvPr id="29723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4377" y="2614"/>
              <a:ext cx="317" cy="317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С</a:t>
              </a:r>
            </a:p>
          </p:txBody>
        </p:sp>
      </p:grpSp>
      <p:grpSp>
        <p:nvGrpSpPr>
          <p:cNvPr id="29731" name="Group 35"/>
          <p:cNvGrpSpPr>
            <a:grpSpLocks/>
          </p:cNvGrpSpPr>
          <p:nvPr/>
        </p:nvGrpSpPr>
        <p:grpSpPr bwMode="auto">
          <a:xfrm>
            <a:off x="2927350" y="260351"/>
            <a:ext cx="6115050" cy="792163"/>
            <a:chOff x="888" y="210"/>
            <a:chExt cx="4037" cy="594"/>
          </a:xfrm>
        </p:grpSpPr>
        <p:sp>
          <p:nvSpPr>
            <p:cNvPr id="29725" name="WordArt 29"/>
            <p:cNvSpPr>
              <a:spLocks noChangeArrowheads="1" noChangeShapeType="1" noTextEdit="1"/>
            </p:cNvSpPr>
            <p:nvPr/>
          </p:nvSpPr>
          <p:spPr bwMode="auto">
            <a:xfrm>
              <a:off x="888" y="210"/>
              <a:ext cx="2191" cy="59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2000" i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08080">
                        <a:alpha val="80000"/>
                      </a:srgbClr>
                    </a:outerShdw>
                  </a:effectLst>
                  <a:latin typeface="Arial"/>
                  <a:cs typeface="Arial"/>
                </a:rPr>
                <a:t>На малюнку </a:t>
              </a:r>
            </a:p>
          </p:txBody>
        </p:sp>
        <p:sp>
          <p:nvSpPr>
            <p:cNvPr id="29726" name="AutoShape 30"/>
            <p:cNvSpPr>
              <a:spLocks noChangeArrowheads="1"/>
            </p:cNvSpPr>
            <p:nvPr/>
          </p:nvSpPr>
          <p:spPr bwMode="auto">
            <a:xfrm rot="-2257162">
              <a:off x="3107" y="482"/>
              <a:ext cx="571" cy="52"/>
            </a:xfrm>
            <a:prstGeom prst="flowChartTerminator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27" name="AutoShape 31"/>
            <p:cNvSpPr>
              <a:spLocks noChangeArrowheads="1"/>
            </p:cNvSpPr>
            <p:nvPr/>
          </p:nvSpPr>
          <p:spPr bwMode="auto">
            <a:xfrm>
              <a:off x="3152" y="663"/>
              <a:ext cx="591" cy="44"/>
            </a:xfrm>
            <a:prstGeom prst="flowChartTerminator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28" name="WordArt 32"/>
            <p:cNvSpPr>
              <a:spLocks noChangeArrowheads="1" noChangeShapeType="1" noTextEdit="1"/>
            </p:cNvSpPr>
            <p:nvPr/>
          </p:nvSpPr>
          <p:spPr bwMode="auto">
            <a:xfrm>
              <a:off x="3849" y="301"/>
              <a:ext cx="297" cy="37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i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08080">
                        <a:alpha val="80000"/>
                      </a:srgbClr>
                    </a:outerShdw>
                  </a:effectLst>
                  <a:latin typeface="Arial"/>
                  <a:cs typeface="Arial"/>
                </a:rPr>
                <a:t>B</a:t>
              </a:r>
              <a:endPara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9729" name="WordArt 33"/>
            <p:cNvSpPr>
              <a:spLocks noChangeArrowheads="1" noChangeShapeType="1" noTextEdit="1"/>
            </p:cNvSpPr>
            <p:nvPr/>
          </p:nvSpPr>
          <p:spPr bwMode="auto">
            <a:xfrm>
              <a:off x="4619" y="618"/>
              <a:ext cx="306" cy="44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Arial"/>
                  <a:cs typeface="Arial"/>
                </a:rPr>
                <a:t>...</a:t>
              </a:r>
            </a:p>
          </p:txBody>
        </p:sp>
        <p:sp>
          <p:nvSpPr>
            <p:cNvPr id="29730" name="WordArt 34"/>
            <p:cNvSpPr>
              <a:spLocks noChangeArrowheads="1" noChangeShapeType="1" noTextEdit="1"/>
            </p:cNvSpPr>
            <p:nvPr/>
          </p:nvSpPr>
          <p:spPr bwMode="auto">
            <a:xfrm>
              <a:off x="4264" y="391"/>
              <a:ext cx="295" cy="21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i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08080">
                        <a:alpha val="80000"/>
                      </a:srgbClr>
                    </a:outerShdw>
                  </a:effectLst>
                  <a:latin typeface="Arial"/>
                  <a:cs typeface="Arial"/>
                </a:rPr>
                <a:t>=</a:t>
              </a:r>
            </a:p>
          </p:txBody>
        </p:sp>
      </p:grpSp>
      <p:grpSp>
        <p:nvGrpSpPr>
          <p:cNvPr id="29742" name="Group 46"/>
          <p:cNvGrpSpPr>
            <a:grpSpLocks/>
          </p:cNvGrpSpPr>
          <p:nvPr/>
        </p:nvGrpSpPr>
        <p:grpSpPr bwMode="auto">
          <a:xfrm>
            <a:off x="3143251" y="4868863"/>
            <a:ext cx="2016125" cy="792162"/>
            <a:chOff x="975" y="3113"/>
            <a:chExt cx="1270" cy="499"/>
          </a:xfrm>
        </p:grpSpPr>
        <p:sp>
          <p:nvSpPr>
            <p:cNvPr id="29732" name="AutoShape 36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975" y="3158"/>
              <a:ext cx="1270" cy="454"/>
            </a:xfrm>
            <a:prstGeom prst="actionButtonBlank">
              <a:avLst/>
            </a:prstGeom>
            <a:solidFill>
              <a:srgbClr val="8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9741" name="Group 45"/>
            <p:cNvGrpSpPr>
              <a:grpSpLocks/>
            </p:cNvGrpSpPr>
            <p:nvPr/>
          </p:nvGrpSpPr>
          <p:grpSpPr bwMode="auto">
            <a:xfrm>
              <a:off x="1383" y="3113"/>
              <a:ext cx="544" cy="278"/>
              <a:chOff x="4377" y="1752"/>
              <a:chExt cx="544" cy="278"/>
            </a:xfrm>
          </p:grpSpPr>
          <p:sp>
            <p:nvSpPr>
              <p:cNvPr id="29739" name="Text Box 43"/>
              <p:cNvSpPr txBox="1">
                <a:spLocks noChangeArrowheads="1"/>
              </p:cNvSpPr>
              <p:nvPr/>
            </p:nvSpPr>
            <p:spPr bwMode="auto">
              <a:xfrm>
                <a:off x="4377" y="1797"/>
                <a:ext cx="544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b="1">
                    <a:solidFill>
                      <a:schemeClr val="bg1"/>
                    </a:solidFill>
                  </a:rPr>
                  <a:t>50</a:t>
                </a:r>
                <a:endParaRPr lang="ru-RU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9740" name="Text Box 44"/>
              <p:cNvSpPr txBox="1">
                <a:spLocks noChangeArrowheads="1"/>
              </p:cNvSpPr>
              <p:nvPr/>
            </p:nvSpPr>
            <p:spPr bwMode="auto">
              <a:xfrm>
                <a:off x="4694" y="1752"/>
                <a:ext cx="22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sz="2000" b="1">
                    <a:solidFill>
                      <a:schemeClr val="bg1"/>
                    </a:solidFill>
                  </a:rPr>
                  <a:t>0</a:t>
                </a:r>
                <a:endParaRPr lang="ru-RU" sz="20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9748" name="Group 52"/>
          <p:cNvGrpSpPr>
            <a:grpSpLocks/>
          </p:cNvGrpSpPr>
          <p:nvPr/>
        </p:nvGrpSpPr>
        <p:grpSpPr bwMode="auto">
          <a:xfrm>
            <a:off x="6024564" y="4868863"/>
            <a:ext cx="2016125" cy="792162"/>
            <a:chOff x="2835" y="3113"/>
            <a:chExt cx="1270" cy="499"/>
          </a:xfrm>
        </p:grpSpPr>
        <p:sp>
          <p:nvSpPr>
            <p:cNvPr id="29736" name="AutoShape 40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2835" y="3158"/>
              <a:ext cx="1270" cy="454"/>
            </a:xfrm>
            <a:prstGeom prst="actionButtonBlank">
              <a:avLst/>
            </a:prstGeom>
            <a:solidFill>
              <a:srgbClr val="8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9747" name="Group 51"/>
            <p:cNvGrpSpPr>
              <a:grpSpLocks/>
            </p:cNvGrpSpPr>
            <p:nvPr/>
          </p:nvGrpSpPr>
          <p:grpSpPr bwMode="auto">
            <a:xfrm>
              <a:off x="3152" y="3113"/>
              <a:ext cx="907" cy="278"/>
              <a:chOff x="4377" y="1525"/>
              <a:chExt cx="907" cy="278"/>
            </a:xfrm>
          </p:grpSpPr>
          <p:sp>
            <p:nvSpPr>
              <p:cNvPr id="29743" name="Text Box 47"/>
              <p:cNvSpPr txBox="1">
                <a:spLocks noChangeArrowheads="1"/>
              </p:cNvSpPr>
              <p:nvPr/>
            </p:nvSpPr>
            <p:spPr bwMode="auto">
              <a:xfrm>
                <a:off x="4377" y="1570"/>
                <a:ext cx="90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b="1">
                    <a:solidFill>
                      <a:srgbClr val="FFFFFF"/>
                    </a:solidFill>
                  </a:rPr>
                  <a:t>70</a:t>
                </a:r>
                <a:endParaRPr lang="ru-RU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9744" name="Text Box 48"/>
              <p:cNvSpPr txBox="1">
                <a:spLocks noChangeArrowheads="1"/>
              </p:cNvSpPr>
              <p:nvPr/>
            </p:nvSpPr>
            <p:spPr bwMode="auto">
              <a:xfrm>
                <a:off x="4694" y="1525"/>
                <a:ext cx="31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sz="2000" b="1">
                    <a:solidFill>
                      <a:schemeClr val="bg1"/>
                    </a:solidFill>
                  </a:rPr>
                  <a:t>0</a:t>
                </a:r>
                <a:endParaRPr lang="ru-RU" sz="20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9752" name="Group 56"/>
          <p:cNvGrpSpPr>
            <a:grpSpLocks/>
          </p:cNvGrpSpPr>
          <p:nvPr/>
        </p:nvGrpSpPr>
        <p:grpSpPr bwMode="auto">
          <a:xfrm>
            <a:off x="3143251" y="5876925"/>
            <a:ext cx="2016125" cy="793750"/>
            <a:chOff x="1020" y="3702"/>
            <a:chExt cx="1270" cy="500"/>
          </a:xfrm>
        </p:grpSpPr>
        <p:sp>
          <p:nvSpPr>
            <p:cNvPr id="29737" name="AutoShape 41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1020" y="3748"/>
              <a:ext cx="1270" cy="454"/>
            </a:xfrm>
            <a:prstGeom prst="actionButtonBlank">
              <a:avLst/>
            </a:prstGeom>
            <a:solidFill>
              <a:srgbClr val="8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9751" name="Group 55"/>
            <p:cNvGrpSpPr>
              <a:grpSpLocks/>
            </p:cNvGrpSpPr>
            <p:nvPr/>
          </p:nvGrpSpPr>
          <p:grpSpPr bwMode="auto">
            <a:xfrm>
              <a:off x="1383" y="3702"/>
              <a:ext cx="907" cy="278"/>
              <a:chOff x="4649" y="3158"/>
              <a:chExt cx="907" cy="278"/>
            </a:xfrm>
          </p:grpSpPr>
          <p:sp>
            <p:nvSpPr>
              <p:cNvPr id="29745" name="Text Box 49"/>
              <p:cNvSpPr txBox="1">
                <a:spLocks noChangeArrowheads="1"/>
              </p:cNvSpPr>
              <p:nvPr/>
            </p:nvSpPr>
            <p:spPr bwMode="auto">
              <a:xfrm>
                <a:off x="4649" y="3203"/>
                <a:ext cx="90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b="1">
                    <a:solidFill>
                      <a:schemeClr val="bg1"/>
                    </a:solidFill>
                  </a:rPr>
                  <a:t>60</a:t>
                </a:r>
                <a:endParaRPr lang="ru-RU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9746" name="Text Box 50"/>
              <p:cNvSpPr txBox="1">
                <a:spLocks noChangeArrowheads="1"/>
              </p:cNvSpPr>
              <p:nvPr/>
            </p:nvSpPr>
            <p:spPr bwMode="auto">
              <a:xfrm>
                <a:off x="4967" y="3158"/>
                <a:ext cx="31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sz="2000" b="1">
                    <a:solidFill>
                      <a:schemeClr val="bg1"/>
                    </a:solidFill>
                  </a:rPr>
                  <a:t>0</a:t>
                </a:r>
                <a:endParaRPr lang="ru-RU" sz="20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9754" name="Group 58"/>
          <p:cNvGrpSpPr>
            <a:grpSpLocks/>
          </p:cNvGrpSpPr>
          <p:nvPr/>
        </p:nvGrpSpPr>
        <p:grpSpPr bwMode="auto">
          <a:xfrm>
            <a:off x="6024564" y="5876925"/>
            <a:ext cx="2016125" cy="793750"/>
            <a:chOff x="2835" y="3702"/>
            <a:chExt cx="1270" cy="500"/>
          </a:xfrm>
        </p:grpSpPr>
        <p:sp>
          <p:nvSpPr>
            <p:cNvPr id="29738" name="AutoShape 42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2835" y="3748"/>
              <a:ext cx="1270" cy="454"/>
            </a:xfrm>
            <a:prstGeom prst="actionButtonBlank">
              <a:avLst/>
            </a:prstGeom>
            <a:solidFill>
              <a:srgbClr val="8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9753" name="Group 57"/>
            <p:cNvGrpSpPr>
              <a:grpSpLocks/>
            </p:cNvGrpSpPr>
            <p:nvPr/>
          </p:nvGrpSpPr>
          <p:grpSpPr bwMode="auto">
            <a:xfrm>
              <a:off x="3152" y="3702"/>
              <a:ext cx="952" cy="279"/>
              <a:chOff x="4468" y="1706"/>
              <a:chExt cx="907" cy="279"/>
            </a:xfrm>
          </p:grpSpPr>
          <p:sp>
            <p:nvSpPr>
              <p:cNvPr id="29749" name="Text Box 53"/>
              <p:cNvSpPr txBox="1">
                <a:spLocks noChangeArrowheads="1"/>
              </p:cNvSpPr>
              <p:nvPr/>
            </p:nvSpPr>
            <p:spPr bwMode="auto">
              <a:xfrm>
                <a:off x="4967" y="1706"/>
                <a:ext cx="31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sz="2000" b="1">
                    <a:solidFill>
                      <a:schemeClr val="bg1"/>
                    </a:solidFill>
                  </a:rPr>
                  <a:t>0</a:t>
                </a:r>
                <a:endParaRPr lang="ru-RU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9750" name="Text Box 54"/>
              <p:cNvSpPr txBox="1">
                <a:spLocks noChangeArrowheads="1"/>
              </p:cNvSpPr>
              <p:nvPr/>
            </p:nvSpPr>
            <p:spPr bwMode="auto">
              <a:xfrm>
                <a:off x="4468" y="1752"/>
                <a:ext cx="90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b="1">
                    <a:solidFill>
                      <a:schemeClr val="bg1"/>
                    </a:solidFill>
                  </a:rPr>
                  <a:t>130</a:t>
                </a:r>
                <a:endParaRPr lang="ru-RU" b="1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9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9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9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97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9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9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9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9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9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9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9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9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9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9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1"/>
            <a:ext cx="9156568" cy="6858000"/>
          </a:xfrm>
          <a:prstGeom prst="rect">
            <a:avLst/>
          </a:prstGeom>
          <a:noFill/>
        </p:spPr>
      </p:pic>
      <p:sp>
        <p:nvSpPr>
          <p:cNvPr id="35845" name="WordArt 5"/>
          <p:cNvSpPr>
            <a:spLocks noChangeArrowheads="1" noChangeShapeType="1" noTextEdit="1"/>
          </p:cNvSpPr>
          <p:nvPr/>
        </p:nvSpPr>
        <p:spPr bwMode="auto">
          <a:xfrm>
            <a:off x="1847851" y="476250"/>
            <a:ext cx="8539163" cy="25923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Скільки  тупих  кутів</a:t>
            </a:r>
          </a:p>
          <a:p>
            <a:pPr algn="ctr"/>
            <a:r>
              <a:rPr lang="ru-RU" sz="3600" kern="10"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може  мати трикутник?</a:t>
            </a:r>
          </a:p>
        </p:txBody>
      </p:sp>
      <p:grpSp>
        <p:nvGrpSpPr>
          <p:cNvPr id="35849" name="Group 9"/>
          <p:cNvGrpSpPr>
            <a:grpSpLocks/>
          </p:cNvGrpSpPr>
          <p:nvPr/>
        </p:nvGrpSpPr>
        <p:grpSpPr bwMode="auto">
          <a:xfrm>
            <a:off x="6456363" y="3429001"/>
            <a:ext cx="2520950" cy="1152525"/>
            <a:chOff x="612" y="2341"/>
            <a:chExt cx="1588" cy="726"/>
          </a:xfrm>
        </p:grpSpPr>
        <p:sp>
          <p:nvSpPr>
            <p:cNvPr id="35846" name="AutoShape 6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612" y="2341"/>
              <a:ext cx="1588" cy="726"/>
            </a:xfrm>
            <a:prstGeom prst="actionButtonBlank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48" name="WordArt 8"/>
            <p:cNvSpPr>
              <a:spLocks noChangeArrowheads="1" noChangeShapeType="1" noTextEdit="1"/>
            </p:cNvSpPr>
            <p:nvPr/>
          </p:nvSpPr>
          <p:spPr bwMode="auto">
            <a:xfrm>
              <a:off x="1111" y="2387"/>
              <a:ext cx="635" cy="5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2700">
                    <a:solidFill>
                      <a:srgbClr val="EAEAEA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>
                        <a:alpha val="80000"/>
                      </a:srgbClr>
                    </a:outerShdw>
                  </a:effectLst>
                  <a:latin typeface="Arial"/>
                  <a:cs typeface="Arial"/>
                </a:rPr>
                <a:t>4</a:t>
              </a:r>
            </a:p>
          </p:txBody>
        </p:sp>
      </p:grpSp>
      <p:grpSp>
        <p:nvGrpSpPr>
          <p:cNvPr id="35859" name="Group 19"/>
          <p:cNvGrpSpPr>
            <a:grpSpLocks/>
          </p:cNvGrpSpPr>
          <p:nvPr/>
        </p:nvGrpSpPr>
        <p:grpSpPr bwMode="auto">
          <a:xfrm>
            <a:off x="2495550" y="5229226"/>
            <a:ext cx="2520950" cy="1152525"/>
            <a:chOff x="3016" y="2341"/>
            <a:chExt cx="1588" cy="726"/>
          </a:xfrm>
        </p:grpSpPr>
        <p:sp>
          <p:nvSpPr>
            <p:cNvPr id="35851" name="AutoShape 11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3016" y="2341"/>
              <a:ext cx="1588" cy="726"/>
            </a:xfrm>
            <a:prstGeom prst="actionButtonBlank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2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3515" y="2432"/>
              <a:ext cx="635" cy="5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2700">
                    <a:solidFill>
                      <a:srgbClr val="EAEAEA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>
                        <a:alpha val="80000"/>
                      </a:srgbClr>
                    </a:outerShdw>
                  </a:effectLst>
                  <a:latin typeface="Arial"/>
                  <a:cs typeface="Arial"/>
                </a:rPr>
                <a:t>3</a:t>
              </a:r>
            </a:p>
          </p:txBody>
        </p:sp>
      </p:grpSp>
      <p:grpSp>
        <p:nvGrpSpPr>
          <p:cNvPr id="35860" name="Group 20"/>
          <p:cNvGrpSpPr>
            <a:grpSpLocks/>
          </p:cNvGrpSpPr>
          <p:nvPr/>
        </p:nvGrpSpPr>
        <p:grpSpPr bwMode="auto">
          <a:xfrm>
            <a:off x="6456363" y="5157789"/>
            <a:ext cx="2520950" cy="1152525"/>
            <a:chOff x="612" y="3294"/>
            <a:chExt cx="1588" cy="726"/>
          </a:xfrm>
        </p:grpSpPr>
        <p:sp>
          <p:nvSpPr>
            <p:cNvPr id="35854" name="AutoShape 14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612" y="3294"/>
              <a:ext cx="1588" cy="726"/>
            </a:xfrm>
            <a:prstGeom prst="actionButtonBlank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5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1111" y="3339"/>
              <a:ext cx="635" cy="5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2700">
                    <a:solidFill>
                      <a:srgbClr val="EAEAEA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>
                        <a:alpha val="80000"/>
                      </a:srgbClr>
                    </a:outerShdw>
                  </a:effectLst>
                  <a:latin typeface="Arial"/>
                  <a:cs typeface="Arial"/>
                </a:rPr>
                <a:t>2</a:t>
              </a:r>
            </a:p>
          </p:txBody>
        </p:sp>
      </p:grpSp>
      <p:grpSp>
        <p:nvGrpSpPr>
          <p:cNvPr id="35861" name="Group 21"/>
          <p:cNvGrpSpPr>
            <a:grpSpLocks/>
          </p:cNvGrpSpPr>
          <p:nvPr/>
        </p:nvGrpSpPr>
        <p:grpSpPr bwMode="auto">
          <a:xfrm>
            <a:off x="2566988" y="3429001"/>
            <a:ext cx="2520950" cy="1152525"/>
            <a:chOff x="3016" y="3339"/>
            <a:chExt cx="1588" cy="726"/>
          </a:xfrm>
        </p:grpSpPr>
        <p:sp>
          <p:nvSpPr>
            <p:cNvPr id="35857" name="AutoShape 17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3016" y="3339"/>
              <a:ext cx="1588" cy="726"/>
            </a:xfrm>
            <a:prstGeom prst="actionButtonBlank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8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3515" y="3385"/>
              <a:ext cx="635" cy="5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2700">
                    <a:solidFill>
                      <a:srgbClr val="EAEAEA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>
                        <a:alpha val="80000"/>
                      </a:srgbClr>
                    </a:outerShdw>
                  </a:effectLst>
                  <a:latin typeface="Arial"/>
                  <a:cs typeface="Arial"/>
                </a:rPr>
                <a:t>1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18D3A33-D7A5-38FB-39BD-520880EF5793}"/>
              </a:ext>
            </a:extLst>
          </p:cNvPr>
          <p:cNvSpPr/>
          <p:nvPr/>
        </p:nvSpPr>
        <p:spPr>
          <a:xfrm>
            <a:off x="2095472" y="285729"/>
            <a:ext cx="7572428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rebuchet MS" pitchFamily="34" charset="0"/>
              </a:rPr>
              <a:t>Класифікація трикутників</a:t>
            </a:r>
            <a:r>
              <a:rPr lang="uk-UA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rebuchet MS" pitchFamily="34" charset="0"/>
              </a:rPr>
              <a:t>.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charset="0"/>
            </a:endParaRPr>
          </a:p>
        </p:txBody>
      </p:sp>
      <p:sp>
        <p:nvSpPr>
          <p:cNvPr id="18435" name="AutoShape 3">
            <a:extLst>
              <a:ext uri="{FF2B5EF4-FFF2-40B4-BE49-F238E27FC236}">
                <a16:creationId xmlns:a16="http://schemas.microsoft.com/office/drawing/2014/main" id="{55857205-3CAE-1737-BF00-EAD43806A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8226" y="1597025"/>
            <a:ext cx="2663825" cy="6492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400" b="1">
                <a:latin typeface="Times New Roman" panose="02020603050405020304" pitchFamily="18" charset="0"/>
              </a:rPr>
              <a:t>Трикутник</a:t>
            </a:r>
            <a:endParaRPr lang="ru-RU" altLang="uk-UA"/>
          </a:p>
        </p:txBody>
      </p:sp>
      <p:sp>
        <p:nvSpPr>
          <p:cNvPr id="18436" name="AutoShape 4">
            <a:extLst>
              <a:ext uri="{FF2B5EF4-FFF2-40B4-BE49-F238E27FC236}">
                <a16:creationId xmlns:a16="http://schemas.microsoft.com/office/drawing/2014/main" id="{6708E91A-414F-3155-E76E-6F2FC6013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0300" y="2894014"/>
            <a:ext cx="3455988" cy="7191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000" b="1">
                <a:latin typeface="Times New Roman" panose="02020603050405020304" pitchFamily="18" charset="0"/>
              </a:rPr>
              <a:t>Залежно від довжини сторін</a:t>
            </a:r>
            <a:endParaRPr lang="ru-RU" altLang="uk-UA"/>
          </a:p>
        </p:txBody>
      </p:sp>
      <p:sp>
        <p:nvSpPr>
          <p:cNvPr id="18437" name="AutoShape 5">
            <a:extLst>
              <a:ext uri="{FF2B5EF4-FFF2-40B4-BE49-F238E27FC236}">
                <a16:creationId xmlns:a16="http://schemas.microsoft.com/office/drawing/2014/main" id="{63EB4587-05D0-EB91-53B7-A3A4E06CA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8088" y="2894014"/>
            <a:ext cx="3384550" cy="7191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000" b="1">
                <a:latin typeface="Times New Roman" panose="02020603050405020304" pitchFamily="18" charset="0"/>
              </a:rPr>
              <a:t>Залежно від міри кутів</a:t>
            </a:r>
            <a:endParaRPr lang="ru-RU" altLang="uk-UA"/>
          </a:p>
        </p:txBody>
      </p:sp>
      <p:sp>
        <p:nvSpPr>
          <p:cNvPr id="18438" name="AutoShape 6">
            <a:extLst>
              <a:ext uri="{FF2B5EF4-FFF2-40B4-BE49-F238E27FC236}">
                <a16:creationId xmlns:a16="http://schemas.microsoft.com/office/drawing/2014/main" id="{D5DED141-9D6E-5794-8D0B-E05303110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5339" y="3973513"/>
            <a:ext cx="2016125" cy="647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000" b="1">
                <a:latin typeface="Times New Roman" panose="02020603050405020304" pitchFamily="18" charset="0"/>
              </a:rPr>
              <a:t>різносторонній</a:t>
            </a:r>
            <a:endParaRPr lang="ru-RU" altLang="uk-UA"/>
          </a:p>
        </p:txBody>
      </p:sp>
      <p:sp>
        <p:nvSpPr>
          <p:cNvPr id="18439" name="AutoShape 7">
            <a:extLst>
              <a:ext uri="{FF2B5EF4-FFF2-40B4-BE49-F238E27FC236}">
                <a16:creationId xmlns:a16="http://schemas.microsoft.com/office/drawing/2014/main" id="{5A8C6B67-AC98-E425-9FD8-F1E63DC98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5339" y="4910138"/>
            <a:ext cx="2016125" cy="647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000" b="1">
                <a:latin typeface="Times New Roman" panose="02020603050405020304" pitchFamily="18" charset="0"/>
              </a:rPr>
              <a:t>рівносторонній</a:t>
            </a:r>
            <a:endParaRPr lang="ru-RU" altLang="uk-UA"/>
          </a:p>
        </p:txBody>
      </p:sp>
      <p:sp>
        <p:nvSpPr>
          <p:cNvPr id="18440" name="AutoShape 8">
            <a:extLst>
              <a:ext uri="{FF2B5EF4-FFF2-40B4-BE49-F238E27FC236}">
                <a16:creationId xmlns:a16="http://schemas.microsoft.com/office/drawing/2014/main" id="{50123760-331A-A1F5-005B-F10541A29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5339" y="5846763"/>
            <a:ext cx="2016125" cy="647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000" b="1">
                <a:latin typeface="Times New Roman" panose="02020603050405020304" pitchFamily="18" charset="0"/>
              </a:rPr>
              <a:t>рівнобедрений</a:t>
            </a:r>
            <a:endParaRPr lang="ru-RU" altLang="uk-UA"/>
          </a:p>
        </p:txBody>
      </p:sp>
      <p:sp>
        <p:nvSpPr>
          <p:cNvPr id="18441" name="AutoShape 9">
            <a:extLst>
              <a:ext uri="{FF2B5EF4-FFF2-40B4-BE49-F238E27FC236}">
                <a16:creationId xmlns:a16="http://schemas.microsoft.com/office/drawing/2014/main" id="{C8408AF1-C4A8-CC9C-3661-A66DD3764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1689" y="5846763"/>
            <a:ext cx="2016125" cy="647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000" b="1">
                <a:latin typeface="Times New Roman" panose="02020603050405020304" pitchFamily="18" charset="0"/>
              </a:rPr>
              <a:t>прямокутний</a:t>
            </a:r>
            <a:endParaRPr lang="ru-RU" altLang="uk-UA"/>
          </a:p>
        </p:txBody>
      </p:sp>
      <p:sp>
        <p:nvSpPr>
          <p:cNvPr id="18442" name="AutoShape 10">
            <a:extLst>
              <a:ext uri="{FF2B5EF4-FFF2-40B4-BE49-F238E27FC236}">
                <a16:creationId xmlns:a16="http://schemas.microsoft.com/office/drawing/2014/main" id="{F23201DC-FE33-AAF2-43D0-258D20EA0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1689" y="4910138"/>
            <a:ext cx="2016125" cy="647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000" b="1">
                <a:latin typeface="Times New Roman" panose="02020603050405020304" pitchFamily="18" charset="0"/>
              </a:rPr>
              <a:t>тупокутний</a:t>
            </a:r>
            <a:endParaRPr lang="ru-RU" altLang="uk-UA"/>
          </a:p>
        </p:txBody>
      </p:sp>
      <p:sp>
        <p:nvSpPr>
          <p:cNvPr id="18443" name="AutoShape 11">
            <a:extLst>
              <a:ext uri="{FF2B5EF4-FFF2-40B4-BE49-F238E27FC236}">
                <a16:creationId xmlns:a16="http://schemas.microsoft.com/office/drawing/2014/main" id="{1F1317AC-D4A7-78AA-8A34-C01D43FE4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1689" y="4046538"/>
            <a:ext cx="2016125" cy="647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2000" b="1">
                <a:latin typeface="Times New Roman" panose="02020603050405020304" pitchFamily="18" charset="0"/>
              </a:rPr>
              <a:t>гострокутний</a:t>
            </a:r>
            <a:endParaRPr lang="ru-RU" altLang="uk-UA"/>
          </a:p>
        </p:txBody>
      </p:sp>
      <p:sp>
        <p:nvSpPr>
          <p:cNvPr id="18444" name="Line 12">
            <a:extLst>
              <a:ext uri="{FF2B5EF4-FFF2-40B4-BE49-F238E27FC236}">
                <a16:creationId xmlns:a16="http://schemas.microsoft.com/office/drawing/2014/main" id="{DC965B3D-9B2F-AAE7-B3A9-CFFACCAF14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83038" y="2246313"/>
            <a:ext cx="2089150" cy="6477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8445" name="Line 13">
            <a:extLst>
              <a:ext uri="{FF2B5EF4-FFF2-40B4-BE49-F238E27FC236}">
                <a16:creationId xmlns:a16="http://schemas.microsoft.com/office/drawing/2014/main" id="{FB2D56D4-F0AE-DDFA-313C-733CA2998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2189" y="2246313"/>
            <a:ext cx="2016125" cy="6477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8446" name="Line 14">
            <a:extLst>
              <a:ext uri="{FF2B5EF4-FFF2-40B4-BE49-F238E27FC236}">
                <a16:creationId xmlns:a16="http://schemas.microsoft.com/office/drawing/2014/main" id="{0DD906C8-B4C7-8AA7-49E9-9983AE06BEA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2100" y="3613150"/>
            <a:ext cx="0" cy="2592388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8447" name="Line 15">
            <a:extLst>
              <a:ext uri="{FF2B5EF4-FFF2-40B4-BE49-F238E27FC236}">
                <a16:creationId xmlns:a16="http://schemas.microsoft.com/office/drawing/2014/main" id="{819633D7-655F-7E42-46E4-56F9EAFC5B1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2100" y="6205538"/>
            <a:ext cx="503238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8448" name="Line 16">
            <a:extLst>
              <a:ext uri="{FF2B5EF4-FFF2-40B4-BE49-F238E27FC236}">
                <a16:creationId xmlns:a16="http://schemas.microsoft.com/office/drawing/2014/main" id="{1F36DCE2-029B-E616-6251-35E05DC36C9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2100" y="4262438"/>
            <a:ext cx="503238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8449" name="Line 17">
            <a:extLst>
              <a:ext uri="{FF2B5EF4-FFF2-40B4-BE49-F238E27FC236}">
                <a16:creationId xmlns:a16="http://schemas.microsoft.com/office/drawing/2014/main" id="{AFC1EA25-3400-3674-5B59-806CECB88C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2100" y="5270500"/>
            <a:ext cx="503238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8450" name="Line 18">
            <a:extLst>
              <a:ext uri="{FF2B5EF4-FFF2-40B4-BE49-F238E27FC236}">
                <a16:creationId xmlns:a16="http://schemas.microsoft.com/office/drawing/2014/main" id="{1660A5E1-7ECE-C13D-C86C-A4797F605B0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8450" y="3613150"/>
            <a:ext cx="0" cy="2592388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8451" name="Line 19">
            <a:extLst>
              <a:ext uri="{FF2B5EF4-FFF2-40B4-BE49-F238E27FC236}">
                <a16:creationId xmlns:a16="http://schemas.microsoft.com/office/drawing/2014/main" id="{54113EC8-90D0-7FE4-B1DC-A27D36A2A0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8450" y="6205538"/>
            <a:ext cx="503238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8452" name="Line 20">
            <a:extLst>
              <a:ext uri="{FF2B5EF4-FFF2-40B4-BE49-F238E27FC236}">
                <a16:creationId xmlns:a16="http://schemas.microsoft.com/office/drawing/2014/main" id="{54B5F5A5-DF22-59A4-7C82-42F91D3DB48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8450" y="4262438"/>
            <a:ext cx="503238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8453" name="Line 21">
            <a:extLst>
              <a:ext uri="{FF2B5EF4-FFF2-40B4-BE49-F238E27FC236}">
                <a16:creationId xmlns:a16="http://schemas.microsoft.com/office/drawing/2014/main" id="{69173917-23F3-D429-7D3B-C64EB145676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8450" y="5270500"/>
            <a:ext cx="503238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  <p:transition spd="slow">
    <p:circl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9576" y="556591"/>
            <a:ext cx="7772400" cy="1285461"/>
          </a:xfrm>
        </p:spPr>
        <p:txBody>
          <a:bodyPr/>
          <a:lstStyle/>
          <a:p>
            <a:pPr algn="ctr"/>
            <a:r>
              <a:rPr lang="uk-UA" sz="7200" b="1" dirty="0">
                <a:ln w="12700">
                  <a:solidFill>
                    <a:schemeClr val="tx1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Дякую за урок!</a:t>
            </a:r>
            <a:endParaRPr lang="ru-RU" sz="7200" b="1" dirty="0">
              <a:ln w="12700">
                <a:solidFill>
                  <a:schemeClr val="tx1">
                    <a:lumMod val="5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4" name="Рисунок 3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94922" y="2014330"/>
            <a:ext cx="3816626" cy="2369851"/>
          </a:xfrm>
          <a:prstGeom prst="rect">
            <a:avLst/>
          </a:prstGeom>
        </p:spPr>
      </p:pic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133875" y="5156032"/>
            <a:ext cx="81772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solidFill>
                  <a:schemeClr val="tx1">
                    <a:lumMod val="75000"/>
                  </a:schemeClr>
                </a:solidFill>
                <a:latin typeface="Segoe Print" pitchFamily="2" charset="0"/>
                <a:ea typeface="Calibri" pitchFamily="34" charset="0"/>
                <a:cs typeface="Times New Roman" pitchFamily="18" charset="0"/>
              </a:rPr>
              <a:t>Д/з: </a:t>
            </a:r>
            <a:r>
              <a:rPr lang="uk-UA" sz="2400" b="1" dirty="0">
                <a:solidFill>
                  <a:schemeClr val="tx1">
                    <a:lumMod val="75000"/>
                  </a:schemeClr>
                </a:solidFill>
                <a:latin typeface="Segoe Print" pitchFamily="2" charset="0"/>
                <a:ea typeface="Calibri" pitchFamily="34" charset="0"/>
                <a:cs typeface="Times New Roman" pitchFamily="18" charset="0"/>
              </a:rPr>
              <a:t>підготуватись до </a:t>
            </a:r>
            <a:r>
              <a:rPr lang="uk-UA" sz="2400" b="1" dirty="0" err="1">
                <a:solidFill>
                  <a:schemeClr val="tx1">
                    <a:lumMod val="75000"/>
                  </a:schemeClr>
                </a:solidFill>
                <a:latin typeface="Segoe Print" pitchFamily="2" charset="0"/>
                <a:ea typeface="Calibri" pitchFamily="34" charset="0"/>
                <a:cs typeface="Times New Roman" pitchFamily="18" charset="0"/>
              </a:rPr>
              <a:t>діагностувальної</a:t>
            </a:r>
            <a:r>
              <a:rPr lang="uk-UA" sz="2400" b="1" dirty="0">
                <a:solidFill>
                  <a:schemeClr val="tx1">
                    <a:lumMod val="75000"/>
                  </a:schemeClr>
                </a:solidFill>
                <a:latin typeface="Segoe Print" pitchFamily="2" charset="0"/>
                <a:ea typeface="Calibri" pitchFamily="34" charset="0"/>
                <a:cs typeface="Times New Roman" pitchFamily="18" charset="0"/>
              </a:rPr>
              <a:t> роботи</a:t>
            </a:r>
            <a:endParaRPr lang="uk-UA" sz="2400" b="1" dirty="0">
              <a:solidFill>
                <a:schemeClr val="tx1">
                  <a:lumMod val="75000"/>
                </a:schemeClr>
              </a:solidFill>
              <a:latin typeface="Segoe Print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86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Школьные предметы 16:9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525619_TF03462902_TF03462902.potx" id="{BAC63EC1-72D2-48C1-B41B-534A4895C3B1}" vid="{6FF2C71A-6631-4AB1-81A9-F18F0A42702E}"/>
    </a:ext>
  </a:extLst>
</a:theme>
</file>

<file path=ppt/theme/theme2.xml><?xml version="1.0" encoding="utf-8"?>
<a:theme xmlns:a="http://schemas.openxmlformats.org/drawingml/2006/main" name="Тема Offic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для учебных предметов с рисунками на школьной доске (широкоэкранный формат)</Template>
  <TotalTime>258</TotalTime>
  <Words>554</Words>
  <Application>Microsoft Office PowerPoint</Application>
  <PresentationFormat>Широкий екран</PresentationFormat>
  <Paragraphs>147</Paragraphs>
  <Slides>27</Slides>
  <Notes>3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27</vt:i4>
      </vt:variant>
    </vt:vector>
  </HeadingPairs>
  <TitlesOfParts>
    <vt:vector size="35" baseType="lpstr">
      <vt:lpstr>Arial</vt:lpstr>
      <vt:lpstr>Calibri</vt:lpstr>
      <vt:lpstr>Impact</vt:lpstr>
      <vt:lpstr>Segoe Print</vt:lpstr>
      <vt:lpstr>Times New Roman</vt:lpstr>
      <vt:lpstr>Wingdings</vt:lpstr>
      <vt:lpstr>Школьные предметы 16:9</vt:lpstr>
      <vt:lpstr>Изображение</vt:lpstr>
      <vt:lpstr>Узагальнення. Трикутник.Ознаки рівності трикутників.</vt:lpstr>
      <vt:lpstr>Трикутники в природі</vt:lpstr>
      <vt:lpstr>Трикутники в архітектурі</vt:lpstr>
      <vt:lpstr>Трикутники в побуті</vt:lpstr>
      <vt:lpstr>Трикутники в українському орнаменті</vt:lpstr>
      <vt:lpstr>Сьогодні пригадаємо:</vt:lpstr>
      <vt:lpstr>Презентація PowerPoint</vt:lpstr>
      <vt:lpstr>Презентація PowerPoint</vt:lpstr>
      <vt:lpstr>                          Вправа 1  https://learningapps.org/display?v=pz24161bc18</vt:lpstr>
      <vt:lpstr>Презентація PowerPoint</vt:lpstr>
      <vt:lpstr>Презентація PowerPoint</vt:lpstr>
      <vt:lpstr>Встановіть відповідність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І ОЗНАКА РІВНОСТІ ТРИКУТНИКІВ</vt:lpstr>
      <vt:lpstr>ІІ ОЗНАКА РІВНОСТІ ТРИКУТНИКІВ</vt:lpstr>
      <vt:lpstr>ІІІ ОЗНАКА РІВНОСТІ ТРИКУТНИКІВ</vt:lpstr>
      <vt:lpstr>Презентація PowerPoint</vt:lpstr>
      <vt:lpstr>Презентація PowerPoint</vt:lpstr>
      <vt:lpstr>Презентація PowerPoint</vt:lpstr>
      <vt:lpstr>Презентація PowerPoint</vt:lpstr>
      <vt:lpstr>Дякую за урок!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Узагальнення. Трикутник.Ознаки рівності трикутників.</dc:title>
  <dc:creator>StanislavZPZSO</dc:creator>
  <cp:lastModifiedBy>Пользователь</cp:lastModifiedBy>
  <cp:revision>18</cp:revision>
  <dcterms:created xsi:type="dcterms:W3CDTF">2023-12-20T17:00:07Z</dcterms:created>
  <dcterms:modified xsi:type="dcterms:W3CDTF">2026-02-12T20:23:45Z</dcterms:modified>
</cp:coreProperties>
</file>