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notesMasterIdLst>
    <p:notesMasterId r:id="rId16"/>
  </p:notesMasterIdLst>
  <p:sldIdLst>
    <p:sldId id="257" r:id="rId2"/>
    <p:sldId id="259" r:id="rId3"/>
    <p:sldId id="281" r:id="rId4"/>
    <p:sldId id="284" r:id="rId5"/>
    <p:sldId id="286" r:id="rId6"/>
    <p:sldId id="287" r:id="rId7"/>
    <p:sldId id="288" r:id="rId8"/>
    <p:sldId id="289" r:id="rId9"/>
    <p:sldId id="285" r:id="rId10"/>
    <p:sldId id="274" r:id="rId11"/>
    <p:sldId id="275" r:id="rId12"/>
    <p:sldId id="271" r:id="rId13"/>
    <p:sldId id="283" r:id="rId14"/>
    <p:sldId id="29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340A"/>
    <a:srgbClr val="4119D5"/>
    <a:srgbClr val="CC00CC"/>
    <a:srgbClr val="006600"/>
    <a:srgbClr val="CC0099"/>
    <a:srgbClr val="FF3399"/>
    <a:srgbClr val="43CD53"/>
    <a:srgbClr val="FFFFCC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2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E1437-C9DC-4A60-AD67-AA8E5A523AC4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F387A-2535-4289-8396-6BA6F806D7DA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C4078-68AA-4C92-8BDF-C4D002E82DE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13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12" Type="http://schemas.openxmlformats.org/officeDocument/2006/relationships/package" Target="../embeddings/Microsoft_Word_Document5.docx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2.docx"/><Relationship Id="rId11" Type="http://schemas.openxmlformats.org/officeDocument/2006/relationships/image" Target="../media/image9.emf"/><Relationship Id="rId5" Type="http://schemas.openxmlformats.org/officeDocument/2006/relationships/image" Target="../media/image6.emf"/><Relationship Id="rId10" Type="http://schemas.openxmlformats.org/officeDocument/2006/relationships/package" Target="../embeddings/Microsoft_Word_Document4.docx"/><Relationship Id="rId4" Type="http://schemas.openxmlformats.org/officeDocument/2006/relationships/package" Target="../embeddings/Microsoft_Word_Document1.docx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2" Type="http://schemas.openxmlformats.org/officeDocument/2006/relationships/package" Target="../embeddings/Microsoft_Word_Document6.doc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8.docx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7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4.emf"/><Relationship Id="rId2" Type="http://schemas.openxmlformats.org/officeDocument/2006/relationships/package" Target="../embeddings/Microsoft_Word_Document6.doc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9.docx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7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package" Target="../embeddings/Microsoft_Word_Document10.doc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12.docx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8.emf"/><Relationship Id="rId2" Type="http://schemas.openxmlformats.org/officeDocument/2006/relationships/package" Target="../embeddings/Microsoft_Word_Document10.doc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Word_Document13.docx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1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17.docx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package" Target="../embeddings/Microsoft_Word_Document14.docx"/><Relationship Id="rId1" Type="http://schemas.openxmlformats.org/officeDocument/2006/relationships/slideLayout" Target="../slideLayouts/slideLayout6.xml"/><Relationship Id="rId6" Type="http://schemas.openxmlformats.org/officeDocument/2006/relationships/package" Target="../embeddings/Microsoft_Word_Document16.docx"/><Relationship Id="rId11" Type="http://schemas.openxmlformats.org/officeDocument/2006/relationships/image" Target="../media/image23.emf"/><Relationship Id="rId5" Type="http://schemas.openxmlformats.org/officeDocument/2006/relationships/image" Target="../media/image20.emf"/><Relationship Id="rId10" Type="http://schemas.openxmlformats.org/officeDocument/2006/relationships/package" Target="../embeddings/Microsoft_Word_Document18.docx"/><Relationship Id="rId4" Type="http://schemas.openxmlformats.org/officeDocument/2006/relationships/package" Target="../embeddings/Microsoft_Word_Document15.docx"/><Relationship Id="rId9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132856"/>
            <a:ext cx="3499742" cy="3744416"/>
          </a:xfrm>
          <a:prstGeom prst="rect">
            <a:avLst/>
          </a:prstGeom>
          <a:noFill/>
          <a:ln w="38100" cmpd="sng">
            <a:solidFill>
              <a:srgbClr val="0000FF"/>
            </a:solidFill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115616" y="692696"/>
            <a:ext cx="6764993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/>
            <a:r>
              <a:rPr lang="uk-UA" sz="4800" b="1" i="1" kern="10" dirty="0">
                <a:ln w="11430"/>
                <a:solidFill>
                  <a:srgbClr val="43CD53"/>
                </a:solidFill>
                <a:latin typeface="Georgia"/>
              </a:rPr>
              <a:t>Теорема   Піфагора</a:t>
            </a:r>
            <a:endParaRPr lang="uk-UA" sz="4800" b="1" dirty="0">
              <a:ln w="11430"/>
              <a:solidFill>
                <a:srgbClr val="43CD53"/>
              </a:solidFill>
            </a:endParaRPr>
          </a:p>
        </p:txBody>
      </p:sp>
      <p:pic>
        <p:nvPicPr>
          <p:cNvPr id="19458" name="Picture 2" descr="Теорема Пифагора — урок. Геометрия, 8 класс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20888"/>
            <a:ext cx="4320480" cy="216024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27529" y="188640"/>
            <a:ext cx="35910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Дай відповідь: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06280" y="1412776"/>
            <a:ext cx="5178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Трикутник,  у якого є кут 90°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63347" y="2636912"/>
            <a:ext cx="4169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Гіпотенуза, два катети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4365104"/>
            <a:ext cx="7312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Цей катет вдвічі менший від гіпотенузи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49897" y="5877272"/>
            <a:ext cx="2217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90°, 45°, 45°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8133" y="980728"/>
            <a:ext cx="76958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Який трикутник називають прямокутним?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27981" y="1988840"/>
            <a:ext cx="9117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Як називають сторони прямокутного трикутника?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3284984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Сформулюйте властивість катета, що лежить проти кута у 30°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5301208"/>
            <a:ext cx="82809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Чому дорівнюють кути рівнобедреного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прямокутного трикутника?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744" y="260648"/>
            <a:ext cx="51435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cap="none" spc="0" dirty="0">
                <a:ln w="11430"/>
                <a:solidFill>
                  <a:srgbClr val="FF0000"/>
                </a:solidFill>
                <a:latin typeface="+mj-lt"/>
              </a:rPr>
              <a:t>Теорема Піфагора: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1214423"/>
            <a:ext cx="5550333" cy="3785652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i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У прямокутному трикутнику квадрат гіпотенузи дорівнює сумі квадратів катетів:</a:t>
            </a:r>
          </a:p>
          <a:p>
            <a:pPr algn="ctr"/>
            <a:r>
              <a:rPr lang="uk-UA" sz="4000" b="1" i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АВ</a:t>
            </a:r>
            <a:r>
              <a:rPr lang="uk-UA" sz="4000" b="1" i="1" baseline="30000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uk-UA" sz="4000" b="1" i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= </a:t>
            </a:r>
            <a:r>
              <a:rPr lang="uk-UA" sz="4000" b="1" i="1" dirty="0" err="1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АС</a:t>
            </a:r>
            <a:r>
              <a:rPr lang="uk-UA" sz="4000" b="1" i="1" baseline="30000" dirty="0" err="1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uk-UA" sz="4000" b="1" i="1" baseline="30000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uk-UA" sz="4000" b="1" i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+ ВС</a:t>
            </a:r>
            <a:r>
              <a:rPr lang="uk-UA" sz="4000" b="1" i="1" baseline="30000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uk-UA" sz="4000" b="1" i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ru-RU" sz="40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714348" y="1643050"/>
            <a:ext cx="1843094" cy="3071834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683568" y="112474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0298" y="4643446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latin typeface="Arial" pitchFamily="34" charset="0"/>
                <a:cs typeface="Arial" pitchFamily="34" charset="0"/>
              </a:rPr>
              <a:t>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72514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4500570"/>
            <a:ext cx="214314" cy="2000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83" name="Object 2"/>
          <p:cNvGraphicFramePr>
            <a:graphicFrameLocks noChangeAspect="1"/>
          </p:cNvGraphicFramePr>
          <p:nvPr/>
        </p:nvGraphicFramePr>
        <p:xfrm>
          <a:off x="323528" y="3356992"/>
          <a:ext cx="2970213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Документ" r:id="rId2" imgW="2205974" imgH="524529" progId="Word.Document.12">
                  <p:embed/>
                </p:oleObj>
              </mc:Choice>
              <mc:Fallback>
                <p:oleObj name="Документ" r:id="rId2" imgW="2205974" imgH="52452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356992"/>
                        <a:ext cx="2970213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5364088" y="3212976"/>
          <a:ext cx="28384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Документ" r:id="rId4" imgW="2107834" imgH="608353" progId="Word.Document.12">
                  <p:embed/>
                </p:oleObj>
              </mc:Choice>
              <mc:Fallback>
                <p:oleObj name="Документ" r:id="rId4" imgW="2107834" imgH="608353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3212976"/>
                        <a:ext cx="2838450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Стрелка вправо 3"/>
          <p:cNvSpPr/>
          <p:nvPr/>
        </p:nvSpPr>
        <p:spPr>
          <a:xfrm>
            <a:off x="3491880" y="3356992"/>
            <a:ext cx="1512168" cy="504056"/>
          </a:xfrm>
          <a:prstGeom prst="rightArrow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395536" y="4437112"/>
          <a:ext cx="2970213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Документ" r:id="rId6" imgW="2205974" imgH="523450" progId="Word.Document.12">
                  <p:embed/>
                </p:oleObj>
              </mc:Choice>
              <mc:Fallback>
                <p:oleObj name="Документ" r:id="rId6" imgW="2205974" imgH="523450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437112"/>
                        <a:ext cx="2970213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5292080" y="4293096"/>
          <a:ext cx="2951162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Документ" r:id="rId8" imgW="2191903" imgH="538560" progId="Word.Document.12">
                  <p:embed/>
                </p:oleObj>
              </mc:Choice>
              <mc:Fallback>
                <p:oleObj name="Документ" r:id="rId8" imgW="2191903" imgH="538560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4293096"/>
                        <a:ext cx="2951162" cy="725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трелка вправо 6"/>
          <p:cNvSpPr/>
          <p:nvPr/>
        </p:nvSpPr>
        <p:spPr>
          <a:xfrm>
            <a:off x="3491880" y="4509120"/>
            <a:ext cx="1512168" cy="504056"/>
          </a:xfrm>
          <a:prstGeom prst="rightArrow">
            <a:avLst/>
          </a:prstGeom>
          <a:solidFill>
            <a:srgbClr val="CC00CC"/>
          </a:solidFill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539552" y="5445224"/>
          <a:ext cx="296068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Документ" r:id="rId10" imgW="2205974" imgH="523450" progId="Word.Document.12">
                  <p:embed/>
                </p:oleObj>
              </mc:Choice>
              <mc:Fallback>
                <p:oleObj name="Документ" r:id="rId10" imgW="2205974" imgH="523450" progId="Word.Documen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445224"/>
                        <a:ext cx="2960688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3563888" y="5445224"/>
            <a:ext cx="1512168" cy="504056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5364088" y="5301208"/>
          <a:ext cx="2932113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Документ" r:id="rId12" imgW="2184686" imgH="580652" progId="Word.Document.12">
                  <p:embed/>
                </p:oleObj>
              </mc:Choice>
              <mc:Fallback>
                <p:oleObj name="Документ" r:id="rId12" imgW="2184686" imgH="580652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5301208"/>
                        <a:ext cx="2932113" cy="782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755576" y="404664"/>
            <a:ext cx="4104456" cy="2662555"/>
            <a:chOff x="755576" y="404664"/>
            <a:chExt cx="4104456" cy="2662555"/>
          </a:xfrm>
        </p:grpSpPr>
        <p:sp>
          <p:nvSpPr>
            <p:cNvPr id="12" name="Равнобедренный треугольник 11"/>
            <p:cNvSpPr/>
            <p:nvPr/>
          </p:nvSpPr>
          <p:spPr>
            <a:xfrm>
              <a:off x="755576" y="404664"/>
              <a:ext cx="4104456" cy="1872208"/>
            </a:xfrm>
            <a:prstGeom prst="triangle">
              <a:avLst>
                <a:gd name="adj" fmla="val 74899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 rot="19661202">
              <a:off x="3618570" y="459344"/>
              <a:ext cx="288032" cy="2880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907704" y="764704"/>
              <a:ext cx="44114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</a:t>
              </a:r>
              <a:endParaRPr lang="ru-RU" sz="3600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355976" y="764704"/>
              <a:ext cx="46679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</a:t>
              </a:r>
              <a:endParaRPr lang="ru-RU" sz="36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915816" y="2420888"/>
              <a:ext cx="44114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c</a:t>
              </a:r>
              <a:endParaRPr lang="ru-RU" sz="36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4274" y="188640"/>
            <a:ext cx="3222356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uk-UA" sz="2800" b="1" i="1" kern="10" dirty="0">
                <a:ln w="11430"/>
                <a:solidFill>
                  <a:srgbClr val="0000FF"/>
                </a:solidFill>
                <a:latin typeface="Georgia"/>
              </a:rPr>
              <a:t>12 лютого </a:t>
            </a:r>
          </a:p>
          <a:p>
            <a:pPr lvl="0" algn="ctr"/>
            <a:r>
              <a:rPr lang="uk-UA" sz="2800" b="1" i="1" kern="10" dirty="0">
                <a:ln w="11430"/>
                <a:solidFill>
                  <a:srgbClr val="0000FF"/>
                </a:solidFill>
                <a:latin typeface="Georgia"/>
              </a:rPr>
              <a:t>Класна робота</a:t>
            </a:r>
            <a:endParaRPr lang="uk-UA" sz="2800" b="1" dirty="0">
              <a:ln w="11430"/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696" y="142746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5696" y="1412776"/>
            <a:ext cx="288252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Дано: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a = 6 c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b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=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8 см</a:t>
            </a:r>
            <a:endParaRPr lang="en-US" sz="3200" b="1" i="1" dirty="0">
              <a:ln w="11430"/>
              <a:solidFill>
                <a:srgbClr val="0000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Знайти: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 -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?</a:t>
            </a:r>
          </a:p>
        </p:txBody>
      </p:sp>
      <p:grpSp>
        <p:nvGrpSpPr>
          <p:cNvPr id="13" name="Группа 14"/>
          <p:cNvGrpSpPr/>
          <p:nvPr/>
        </p:nvGrpSpPr>
        <p:grpSpPr>
          <a:xfrm>
            <a:off x="5220072" y="1340768"/>
            <a:ext cx="2166769" cy="2817023"/>
            <a:chOff x="3995936" y="1052736"/>
            <a:chExt cx="2310785" cy="3177063"/>
          </a:xfrm>
        </p:grpSpPr>
        <p:sp>
          <p:nvSpPr>
            <p:cNvPr id="5" name="Прямоугольный треугольник 4"/>
            <p:cNvSpPr/>
            <p:nvPr/>
          </p:nvSpPr>
          <p:spPr>
            <a:xfrm>
              <a:off x="4572000" y="1052736"/>
              <a:ext cx="1728192" cy="259228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08104" y="1772816"/>
              <a:ext cx="7986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с-?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148064" y="3645024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6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995936" y="1988840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8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95536" y="3861048"/>
            <a:ext cx="2814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Розв'язання:</a:t>
            </a:r>
            <a:endParaRPr lang="ru-RU" dirty="0">
              <a:solidFill>
                <a:srgbClr val="006600"/>
              </a:solidFill>
            </a:endParaRPr>
          </a:p>
        </p:txBody>
      </p:sp>
      <p:graphicFrame>
        <p:nvGraphicFramePr>
          <p:cNvPr id="11283" name="Object 2"/>
          <p:cNvGraphicFramePr>
            <a:graphicFrameLocks noChangeAspect="1"/>
          </p:cNvGraphicFramePr>
          <p:nvPr/>
        </p:nvGraphicFramePr>
        <p:xfrm>
          <a:off x="395536" y="4581128"/>
          <a:ext cx="2970213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Документ" r:id="rId2" imgW="2205974" imgH="523450" progId="Word.Document.12">
                  <p:embed/>
                </p:oleObj>
              </mc:Choice>
              <mc:Fallback>
                <p:oleObj name="Документ" r:id="rId2" imgW="2205974" imgH="52345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581128"/>
                        <a:ext cx="2970213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4716016" y="4437112"/>
          <a:ext cx="28384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Документ" r:id="rId4" imgW="2107834" imgH="607634" progId="Word.Document.12">
                  <p:embed/>
                </p:oleObj>
              </mc:Choice>
              <mc:Fallback>
                <p:oleObj name="Документ" r:id="rId4" imgW="2107834" imgH="60763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437112"/>
                        <a:ext cx="2838450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3347864" y="4653136"/>
            <a:ext cx="1224136" cy="360040"/>
          </a:xfrm>
          <a:prstGeom prst="rightArrow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01625" y="5232400"/>
          <a:ext cx="86534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Документ" r:id="rId6" imgW="6405662" imgH="637308" progId="Word.Document.12">
                  <p:embed/>
                </p:oleObj>
              </mc:Choice>
              <mc:Fallback>
                <p:oleObj name="Документ" r:id="rId6" imgW="6405662" imgH="637308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5232400"/>
                        <a:ext cx="8653463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67544" y="5877272"/>
            <a:ext cx="36711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Відповідь: </a:t>
            </a:r>
            <a:r>
              <a:rPr lang="uk-UA" sz="3200" b="1" i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10 см</a:t>
            </a: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  <p:bldP spid="12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1900" y="189652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68760"/>
            <a:ext cx="288252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Дано: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 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=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12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c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b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= 35 см</a:t>
            </a:r>
            <a:endParaRPr lang="en-US" sz="3200" b="1" i="1" dirty="0">
              <a:ln w="11430"/>
              <a:solidFill>
                <a:srgbClr val="0000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Знайти: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 -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?</a:t>
            </a:r>
          </a:p>
        </p:txBody>
      </p:sp>
      <p:grpSp>
        <p:nvGrpSpPr>
          <p:cNvPr id="13" name="Группа 14"/>
          <p:cNvGrpSpPr/>
          <p:nvPr/>
        </p:nvGrpSpPr>
        <p:grpSpPr>
          <a:xfrm>
            <a:off x="4788024" y="620688"/>
            <a:ext cx="2454801" cy="3177063"/>
            <a:chOff x="3851920" y="1052736"/>
            <a:chExt cx="2454801" cy="3177063"/>
          </a:xfrm>
        </p:grpSpPr>
        <p:sp>
          <p:nvSpPr>
            <p:cNvPr id="5" name="Прямоугольный треугольник 4"/>
            <p:cNvSpPr/>
            <p:nvPr/>
          </p:nvSpPr>
          <p:spPr>
            <a:xfrm>
              <a:off x="4572000" y="1052736"/>
              <a:ext cx="1728192" cy="259228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08104" y="1772816"/>
              <a:ext cx="7986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с-?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148064" y="3645024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12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851920" y="1988840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35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95536" y="3573016"/>
            <a:ext cx="2814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Розв'язання:</a:t>
            </a:r>
            <a:endParaRPr lang="ru-RU" dirty="0">
              <a:solidFill>
                <a:srgbClr val="006600"/>
              </a:solidFill>
            </a:endParaRPr>
          </a:p>
        </p:txBody>
      </p:sp>
      <p:graphicFrame>
        <p:nvGraphicFramePr>
          <p:cNvPr id="11283" name="Object 2"/>
          <p:cNvGraphicFramePr>
            <a:graphicFrameLocks noChangeAspect="1"/>
          </p:cNvGraphicFramePr>
          <p:nvPr/>
        </p:nvGraphicFramePr>
        <p:xfrm>
          <a:off x="395536" y="4581128"/>
          <a:ext cx="2970213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Документ" r:id="rId2" imgW="2205974" imgH="523450" progId="Word.Document.12">
                  <p:embed/>
                </p:oleObj>
              </mc:Choice>
              <mc:Fallback>
                <p:oleObj name="Документ" r:id="rId2" imgW="2205974" imgH="52345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581128"/>
                        <a:ext cx="2970213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4716016" y="4437112"/>
          <a:ext cx="28384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Документ" r:id="rId4" imgW="2107834" imgH="607634" progId="Word.Document.12">
                  <p:embed/>
                </p:oleObj>
              </mc:Choice>
              <mc:Fallback>
                <p:oleObj name="Документ" r:id="rId4" imgW="2107834" imgH="60763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437112"/>
                        <a:ext cx="2838450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3347864" y="4653136"/>
            <a:ext cx="1224136" cy="36004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01625" y="5232400"/>
          <a:ext cx="8624888" cy="1076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Документ" r:id="rId6" imgW="6405662" imgH="636948" progId="Word.Document.12">
                  <p:embed/>
                </p:oleObj>
              </mc:Choice>
              <mc:Fallback>
                <p:oleObj name="Документ" r:id="rId6" imgW="6405662" imgH="636948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5232400"/>
                        <a:ext cx="8624888" cy="10769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67544" y="5877272"/>
            <a:ext cx="36711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Відповідь: </a:t>
            </a:r>
            <a:r>
              <a:rPr lang="uk-UA" sz="3200" b="1" i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37 см</a:t>
            </a: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2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1625" y="210850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4475" y="1412776"/>
            <a:ext cx="2904962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Дано: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=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17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c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 =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8 см</a:t>
            </a:r>
            <a:endParaRPr lang="en-US" sz="3200" b="1" i="1" dirty="0">
              <a:ln w="11430"/>
              <a:solidFill>
                <a:srgbClr val="0000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Знайти: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b -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?</a:t>
            </a:r>
          </a:p>
        </p:txBody>
      </p:sp>
      <p:grpSp>
        <p:nvGrpSpPr>
          <p:cNvPr id="13" name="Группа 14"/>
          <p:cNvGrpSpPr/>
          <p:nvPr/>
        </p:nvGrpSpPr>
        <p:grpSpPr>
          <a:xfrm>
            <a:off x="3563888" y="1052736"/>
            <a:ext cx="2736304" cy="3177063"/>
            <a:chOff x="3563888" y="1052736"/>
            <a:chExt cx="2736304" cy="3177063"/>
          </a:xfrm>
        </p:grpSpPr>
        <p:sp>
          <p:nvSpPr>
            <p:cNvPr id="5" name="Прямоугольный треугольник 4"/>
            <p:cNvSpPr/>
            <p:nvPr/>
          </p:nvSpPr>
          <p:spPr>
            <a:xfrm>
              <a:off x="4572000" y="1052736"/>
              <a:ext cx="1728192" cy="259228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08104" y="1772816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17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148064" y="3645024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8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63888" y="1988840"/>
              <a:ext cx="93487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b </a:t>
              </a:r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-?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95536" y="3861048"/>
            <a:ext cx="2814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Розв'язання:</a:t>
            </a:r>
            <a:endParaRPr lang="ru-RU" dirty="0">
              <a:solidFill>
                <a:srgbClr val="006600"/>
              </a:solidFill>
            </a:endParaRPr>
          </a:p>
        </p:txBody>
      </p:sp>
      <p:graphicFrame>
        <p:nvGraphicFramePr>
          <p:cNvPr id="11283" name="Object 2"/>
          <p:cNvGraphicFramePr>
            <a:graphicFrameLocks noChangeAspect="1"/>
          </p:cNvGraphicFramePr>
          <p:nvPr/>
        </p:nvGraphicFramePr>
        <p:xfrm>
          <a:off x="395288" y="4581525"/>
          <a:ext cx="2960687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Документ" r:id="rId2" imgW="2205974" imgH="523450" progId="Word.Document.12">
                  <p:embed/>
                </p:oleObj>
              </mc:Choice>
              <mc:Fallback>
                <p:oleObj name="Документ" r:id="rId2" imgW="2205974" imgH="52345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581525"/>
                        <a:ext cx="2960687" cy="69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4716016" y="4437112"/>
          <a:ext cx="28384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Документ" r:id="rId4" imgW="2107834" imgH="607634" progId="Word.Document.12">
                  <p:embed/>
                </p:oleObj>
              </mc:Choice>
              <mc:Fallback>
                <p:oleObj name="Документ" r:id="rId4" imgW="2107834" imgH="60763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437112"/>
                        <a:ext cx="2838450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3347864" y="4653136"/>
            <a:ext cx="1224136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01625" y="5232400"/>
          <a:ext cx="86248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Документ" r:id="rId6" imgW="6405662" imgH="636948" progId="Word.Document.12">
                  <p:embed/>
                </p:oleObj>
              </mc:Choice>
              <mc:Fallback>
                <p:oleObj name="Документ" r:id="rId6" imgW="6405662" imgH="636948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5232400"/>
                        <a:ext cx="8624888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67544" y="5877272"/>
            <a:ext cx="36711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Відповідь: </a:t>
            </a:r>
            <a:r>
              <a:rPr lang="uk-UA" sz="3200" b="1" i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15 см</a:t>
            </a: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2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288" y="333668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b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4475" y="1412776"/>
            <a:ext cx="2904962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Дано: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=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26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c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 =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10 см</a:t>
            </a:r>
            <a:endParaRPr lang="en-US" sz="3200" b="1" i="1" dirty="0">
              <a:ln w="11430"/>
              <a:solidFill>
                <a:srgbClr val="0000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Знайти: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en-US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b - </a:t>
            </a:r>
            <a:r>
              <a:rPr lang="uk-UA" sz="3200" b="1" i="1" dirty="0">
                <a:ln w="11430"/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?</a:t>
            </a:r>
          </a:p>
        </p:txBody>
      </p:sp>
      <p:grpSp>
        <p:nvGrpSpPr>
          <p:cNvPr id="13" name="Группа 14"/>
          <p:cNvGrpSpPr/>
          <p:nvPr/>
        </p:nvGrpSpPr>
        <p:grpSpPr>
          <a:xfrm>
            <a:off x="3563888" y="1052736"/>
            <a:ext cx="2736304" cy="3177063"/>
            <a:chOff x="3563888" y="1052736"/>
            <a:chExt cx="2736304" cy="3177063"/>
          </a:xfrm>
        </p:grpSpPr>
        <p:sp>
          <p:nvSpPr>
            <p:cNvPr id="5" name="Прямоугольный треугольник 4"/>
            <p:cNvSpPr/>
            <p:nvPr/>
          </p:nvSpPr>
          <p:spPr>
            <a:xfrm>
              <a:off x="4572000" y="1052736"/>
              <a:ext cx="1728192" cy="259228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08104" y="1772816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26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148064" y="3645024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10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63888" y="1988840"/>
              <a:ext cx="93487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b </a:t>
              </a:r>
              <a:r>
                <a:rPr lang="uk-UA" sz="3200" b="1" i="1" dirty="0">
                  <a:ln w="11430"/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-?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95536" y="3861048"/>
            <a:ext cx="2814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Розв'язання:</a:t>
            </a:r>
            <a:endParaRPr lang="ru-RU" dirty="0">
              <a:solidFill>
                <a:srgbClr val="006600"/>
              </a:solidFill>
            </a:endParaRPr>
          </a:p>
        </p:txBody>
      </p:sp>
      <p:graphicFrame>
        <p:nvGraphicFramePr>
          <p:cNvPr id="11283" name="Object 2"/>
          <p:cNvGraphicFramePr>
            <a:graphicFrameLocks noChangeAspect="1"/>
          </p:cNvGraphicFramePr>
          <p:nvPr/>
        </p:nvGraphicFramePr>
        <p:xfrm>
          <a:off x="395288" y="4581525"/>
          <a:ext cx="2960687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Документ" r:id="rId2" imgW="2205974" imgH="523450" progId="Word.Document.12">
                  <p:embed/>
                </p:oleObj>
              </mc:Choice>
              <mc:Fallback>
                <p:oleObj name="Документ" r:id="rId2" imgW="2205974" imgH="52345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581525"/>
                        <a:ext cx="2960687" cy="69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4716016" y="4437112"/>
          <a:ext cx="28384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Документ" r:id="rId4" imgW="2107834" imgH="607634" progId="Word.Document.12">
                  <p:embed/>
                </p:oleObj>
              </mc:Choice>
              <mc:Fallback>
                <p:oleObj name="Документ" r:id="rId4" imgW="2107834" imgH="60763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437112"/>
                        <a:ext cx="2838450" cy="82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Стрелка вправо 11"/>
          <p:cNvSpPr/>
          <p:nvPr/>
        </p:nvSpPr>
        <p:spPr>
          <a:xfrm>
            <a:off x="3347864" y="4653136"/>
            <a:ext cx="1224136" cy="36004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01625" y="5232400"/>
          <a:ext cx="86248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Документ" r:id="rId6" imgW="6405662" imgH="636948" progId="Word.Document.12">
                  <p:embed/>
                </p:oleObj>
              </mc:Choice>
              <mc:Fallback>
                <p:oleObj name="Документ" r:id="rId6" imgW="6405662" imgH="636948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5232400"/>
                        <a:ext cx="8624888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67544" y="5877272"/>
            <a:ext cx="36711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Відповідь: </a:t>
            </a:r>
            <a:r>
              <a:rPr lang="uk-UA" sz="3200" b="1" i="1" dirty="0">
                <a:ln w="11430"/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24 см</a:t>
            </a:r>
            <a:r>
              <a:rPr lang="uk-UA" sz="3200" b="1" i="1" dirty="0">
                <a:ln w="11430"/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2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7"/>
          <p:cNvGrpSpPr/>
          <p:nvPr/>
        </p:nvGrpSpPr>
        <p:grpSpPr>
          <a:xfrm>
            <a:off x="467544" y="2276872"/>
            <a:ext cx="4499731" cy="3448822"/>
            <a:chOff x="323528" y="521358"/>
            <a:chExt cx="5420209" cy="4400303"/>
          </a:xfrm>
        </p:grpSpPr>
        <p:sp>
          <p:nvSpPr>
            <p:cNvPr id="8" name="Прямоугольный треугольник 7"/>
            <p:cNvSpPr/>
            <p:nvPr/>
          </p:nvSpPr>
          <p:spPr>
            <a:xfrm rot="8974269">
              <a:off x="696160" y="2224372"/>
              <a:ext cx="4507198" cy="2697289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23528" y="3717032"/>
              <a:ext cx="633728" cy="7461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М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220073" y="3717032"/>
              <a:ext cx="523664" cy="7461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К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619578" y="521358"/>
              <a:ext cx="579662" cy="7461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N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 rot="3610785">
              <a:off x="3973459" y="1295599"/>
              <a:ext cx="433196" cy="3600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4578" name="Object 6"/>
          <p:cNvGraphicFramePr>
            <a:graphicFrameLocks noChangeAspect="1"/>
          </p:cNvGraphicFramePr>
          <p:nvPr/>
        </p:nvGraphicFramePr>
        <p:xfrm>
          <a:off x="5076056" y="1556792"/>
          <a:ext cx="3732212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Документ" r:id="rId2" imgW="4402928" imgH="1005888" progId="Word.Document.12">
                  <p:embed/>
                </p:oleObj>
              </mc:Choice>
              <mc:Fallback>
                <p:oleObj name="Документ" r:id="rId2" imgW="4402928" imgH="1005888" progId="Word.Document.1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556792"/>
                        <a:ext cx="3732212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6"/>
          <p:cNvGraphicFramePr>
            <a:graphicFrameLocks noChangeAspect="1"/>
          </p:cNvGraphicFramePr>
          <p:nvPr/>
        </p:nvGraphicFramePr>
        <p:xfrm>
          <a:off x="5220072" y="2348880"/>
          <a:ext cx="3732212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Документ" r:id="rId4" imgW="4402928" imgH="1005888" progId="Word.Document.12">
                  <p:embed/>
                </p:oleObj>
              </mc:Choice>
              <mc:Fallback>
                <p:oleObj name="Документ" r:id="rId4" imgW="4402928" imgH="1005888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2348880"/>
                        <a:ext cx="3732212" cy="849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6"/>
          <p:cNvGraphicFramePr>
            <a:graphicFrameLocks noChangeAspect="1"/>
          </p:cNvGraphicFramePr>
          <p:nvPr/>
        </p:nvGraphicFramePr>
        <p:xfrm>
          <a:off x="5220072" y="3212976"/>
          <a:ext cx="373380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Документ" r:id="rId6" imgW="4402928" imgH="1005888" progId="Word.Document.12">
                  <p:embed/>
                </p:oleObj>
              </mc:Choice>
              <mc:Fallback>
                <p:oleObj name="Документ" r:id="rId6" imgW="4402928" imgH="1005888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3212976"/>
                        <a:ext cx="3733800" cy="849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/>
        </p:nvGraphicFramePr>
        <p:xfrm>
          <a:off x="5148064" y="4149080"/>
          <a:ext cx="37338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Документ" r:id="rId8" imgW="4402928" imgH="1005888" progId="Word.Document.12">
                  <p:embed/>
                </p:oleObj>
              </mc:Choice>
              <mc:Fallback>
                <p:oleObj name="Документ" r:id="rId8" imgW="4402928" imgH="1005888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149080"/>
                        <a:ext cx="373380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5148064" y="5301208"/>
          <a:ext cx="37338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Документ" r:id="rId10" imgW="4402928" imgH="1005888" progId="Word.Document.12">
                  <p:embed/>
                </p:oleObj>
              </mc:Choice>
              <mc:Fallback>
                <p:oleObj name="Документ" r:id="rId10" imgW="4402928" imgH="1005888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5301208"/>
                        <a:ext cx="373380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251520" y="836712"/>
            <a:ext cx="8892480" cy="5693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3100" b="1" dirty="0"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Вибери правильні твердження: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419872" y="116632"/>
            <a:ext cx="32060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Усні вправи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971600" y="2132856"/>
            <a:ext cx="4464496" cy="3393087"/>
            <a:chOff x="323528" y="980728"/>
            <a:chExt cx="5377766" cy="4329191"/>
          </a:xfrm>
        </p:grpSpPr>
        <p:sp>
          <p:nvSpPr>
            <p:cNvPr id="8" name="Прямоугольный треугольник 7"/>
            <p:cNvSpPr/>
            <p:nvPr/>
          </p:nvSpPr>
          <p:spPr>
            <a:xfrm rot="8974269">
              <a:off x="696160" y="2224372"/>
              <a:ext cx="4507198" cy="2697289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23528" y="3717032"/>
              <a:ext cx="4812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А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220072" y="3717032"/>
              <a:ext cx="4812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В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355976" y="980728"/>
              <a:ext cx="4812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С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 rot="3610785">
              <a:off x="3973459" y="1295599"/>
              <a:ext cx="433196" cy="3600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835696" y="1844824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8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987824" y="3789040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10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932040" y="1772816"/>
              <a:ext cx="43473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?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195736" y="4725144"/>
              <a:ext cx="1230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ВС = 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6804248" y="1556792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5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76256" y="2492896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8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020272" y="3429000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6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164288" y="4437112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7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27784" y="116632"/>
            <a:ext cx="32060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Усні вправи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836712"/>
            <a:ext cx="8748464" cy="5693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3100" b="1" dirty="0"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Знайди невідому сторону трикутника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L -0.38784 0.2319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0" y="116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5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699792" y="188640"/>
            <a:ext cx="32060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Усні вправи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755576" y="1916832"/>
            <a:ext cx="3267092" cy="4329191"/>
            <a:chOff x="611560" y="1700808"/>
            <a:chExt cx="3267092" cy="4329191"/>
          </a:xfrm>
        </p:grpSpPr>
        <p:sp>
          <p:nvSpPr>
            <p:cNvPr id="10" name="Овал 9"/>
            <p:cNvSpPr/>
            <p:nvPr/>
          </p:nvSpPr>
          <p:spPr>
            <a:xfrm>
              <a:off x="683568" y="2276872"/>
              <a:ext cx="3096344" cy="302433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/>
            <p:cNvCxnSpPr>
              <a:stCxn id="10" idx="3"/>
              <a:endCxn id="10" idx="7"/>
            </p:cNvCxnSpPr>
            <p:nvPr/>
          </p:nvCxnSpPr>
          <p:spPr>
            <a:xfrm flipV="1">
              <a:off x="1137017" y="2719775"/>
              <a:ext cx="2189446" cy="2138530"/>
            </a:xfrm>
            <a:prstGeom prst="line">
              <a:avLst/>
            </a:prstGeom>
            <a:ln w="28575">
              <a:solidFill>
                <a:srgbClr val="CC3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stCxn id="10" idx="3"/>
            </p:cNvCxnSpPr>
            <p:nvPr/>
          </p:nvCxnSpPr>
          <p:spPr>
            <a:xfrm flipV="1">
              <a:off x="1137017" y="2348880"/>
              <a:ext cx="554663" cy="2509425"/>
            </a:xfrm>
            <a:prstGeom prst="line">
              <a:avLst/>
            </a:prstGeom>
            <a:ln w="28575">
              <a:solidFill>
                <a:srgbClr val="CC3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endCxn id="10" idx="7"/>
            </p:cNvCxnSpPr>
            <p:nvPr/>
          </p:nvCxnSpPr>
          <p:spPr>
            <a:xfrm>
              <a:off x="1691680" y="2348880"/>
              <a:ext cx="1634783" cy="370895"/>
            </a:xfrm>
            <a:prstGeom prst="line">
              <a:avLst/>
            </a:prstGeom>
            <a:ln w="28575">
              <a:solidFill>
                <a:srgbClr val="CC3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Овал 18"/>
            <p:cNvSpPr/>
            <p:nvPr/>
          </p:nvSpPr>
          <p:spPr>
            <a:xfrm>
              <a:off x="2195736" y="371703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03648" y="1700808"/>
              <a:ext cx="4812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D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11560" y="4869160"/>
              <a:ext cx="43473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F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419872" y="2132856"/>
              <a:ext cx="45878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0000FF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P</a:t>
              </a:r>
              <a:endParaRPr lang="ru-RU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267744" y="1772816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5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27584" y="2996952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12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2411760" y="3645024"/>
              <a:ext cx="43473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?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331640" y="5445224"/>
              <a:ext cx="106311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F</a:t>
              </a:r>
              <a:r>
                <a:rPr lang="uk-UA" sz="3200" b="1" dirty="0">
                  <a:solidFill>
                    <a:srgbClr val="FF0000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Р =</a:t>
              </a:r>
              <a:endPara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5652120" y="1628800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17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652120" y="2852936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13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52120" y="3789040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10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652120" y="5013176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15</a:t>
            </a:r>
            <a:endParaRPr lang="ru-RU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1520" y="980728"/>
            <a:ext cx="8892480" cy="5693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3100" b="1" dirty="0"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Знайди діаметр кола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6 L -0.34653 0.38866 " pathEditMode="relative" ptsTypes="AA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28" grpId="0"/>
      <p:bldP spid="29" grpId="0"/>
      <p:bldP spid="30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4282" y="214290"/>
            <a:ext cx="864399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1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1) Чи можуть сторони прямокутного трикутника дорівнювати </a:t>
            </a:r>
            <a:r>
              <a:rPr kumimoji="0" lang="ru-RU" sz="31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5, 6, 7 </a:t>
            </a:r>
            <a:r>
              <a:rPr kumimoji="0" lang="uk-UA" sz="31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см?</a:t>
            </a:r>
            <a:endParaRPr kumimoji="0" lang="uk-UA" sz="3100" b="1" i="0" u="none" strike="noStrike" cap="none" normalizeH="0" baseline="0" dirty="0">
              <a:ln>
                <a:noFill/>
              </a:ln>
              <a:solidFill>
                <a:srgbClr val="0000F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1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А. Так.    Б. Ні.       </a:t>
            </a:r>
            <a:endParaRPr kumimoji="0" lang="en-US" sz="31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a typeface="Arial Unicode MS" pitchFamily="34" charset="-128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071678"/>
            <a:ext cx="871543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2)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Катети прямокутного трикутника дорівнюють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5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і </a:t>
            </a: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12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 Чому дорівнює гіпотенуза трикутника?</a:t>
            </a:r>
            <a:endParaRPr lang="uk-UA" sz="3100" b="1" dirty="0">
              <a:solidFill>
                <a:srgbClr val="0000FF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А. </a:t>
            </a: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15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      Б. </a:t>
            </a: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14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      В. </a:t>
            </a: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13 см.     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Г. </a:t>
            </a:r>
            <a:r>
              <a:rPr lang="ru-RU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16 </a:t>
            </a:r>
            <a:r>
              <a:rPr lang="uk-UA" sz="31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</a:t>
            </a:r>
            <a:endParaRPr lang="en-US" sz="3100" b="1" dirty="0">
              <a:solidFill>
                <a:srgbClr val="0000FF"/>
              </a:solidFill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4286256"/>
            <a:ext cx="87154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3) </a:t>
            </a: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Гіпотенуза прямокутного трикутника дорівнює </a:t>
            </a:r>
            <a:r>
              <a:rPr lang="ru-RU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10 </a:t>
            </a: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см, а один з катетів </a:t>
            </a:r>
            <a:r>
              <a:rPr lang="ru-RU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8 </a:t>
            </a: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 Чому дорівнює другий катет?</a:t>
            </a:r>
            <a:endParaRPr lang="uk-UA" sz="3200" b="1" dirty="0">
              <a:solidFill>
                <a:srgbClr val="0000FF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А. </a:t>
            </a:r>
            <a:r>
              <a:rPr lang="ru-RU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25 </a:t>
            </a: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       Б. </a:t>
            </a:r>
            <a:r>
              <a:rPr lang="ru-RU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6 </a:t>
            </a: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         В. </a:t>
            </a:r>
            <a:r>
              <a:rPr lang="ru-RU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5 см.         Г. 1 </a:t>
            </a:r>
            <a:r>
              <a:rPr lang="uk-UA" sz="3200" b="1" dirty="0">
                <a:solidFill>
                  <a:srgbClr val="0000FF"/>
                </a:solidFill>
                <a:ea typeface="Arial Unicode MS" pitchFamily="34" charset="-128"/>
                <a:cs typeface="Times New Roman" pitchFamily="18" charset="0"/>
              </a:rPr>
              <a:t>см.</a:t>
            </a:r>
            <a:endParaRPr lang="en-US" sz="3200" b="1" dirty="0">
              <a:solidFill>
                <a:srgbClr val="0000FF"/>
              </a:solidFill>
              <a:ea typeface="Arial Unicode MS" pitchFamily="34" charset="-128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3068960"/>
            <a:ext cx="1846724" cy="569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uk-UA" sz="3100" b="1" dirty="0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В. </a:t>
            </a:r>
            <a:r>
              <a:rPr lang="ru-RU" sz="3100" b="1" dirty="0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13 см.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1196752"/>
            <a:ext cx="1157689" cy="569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uk-UA" sz="3100" b="1" dirty="0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Б. </a:t>
            </a:r>
            <a:r>
              <a:rPr lang="ru-RU" sz="3100" b="1" dirty="0" err="1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Ні</a:t>
            </a:r>
            <a:r>
              <a:rPr lang="ru-RU" sz="3100" b="1" dirty="0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5877272"/>
            <a:ext cx="1604927" cy="569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uk-UA" sz="3100" b="1" dirty="0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Б. </a:t>
            </a:r>
            <a:r>
              <a:rPr lang="ru-RU" sz="3100" b="1" dirty="0">
                <a:solidFill>
                  <a:srgbClr val="FF0000"/>
                </a:solidFill>
                <a:ea typeface="Arial Unicode MS" pitchFamily="34" charset="-128"/>
                <a:cs typeface="Times New Roman" pitchFamily="18" charset="0"/>
              </a:rPr>
              <a:t>6 см.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build="allAtOnce"/>
      <p:bldP spid="3" grpId="0"/>
      <p:bldP spid="4" grpId="0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052736"/>
            <a:ext cx="864399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1430"/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1. </a:t>
            </a:r>
            <a:r>
              <a:rPr lang="uk-UA" sz="2400" b="1" dirty="0">
                <a:ln w="11430"/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Живи з людьми так, щоб твої друзі не стали недругами, а недруги стали друзями.</a:t>
            </a:r>
            <a:endParaRPr lang="uk-UA" sz="2400" b="1" dirty="0">
              <a:ln w="11430"/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1430"/>
                <a:solidFill>
                  <a:srgbClr val="0066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2. </a:t>
            </a:r>
            <a:r>
              <a:rPr lang="uk-UA" sz="2400" b="1" dirty="0">
                <a:ln w="11430"/>
                <a:solidFill>
                  <a:srgbClr val="0066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Твори велике, не обіцяючи великого.</a:t>
            </a:r>
            <a:endParaRPr lang="uk-UA" sz="2400" b="1" dirty="0">
              <a:ln w="11430"/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1430"/>
                <a:solidFill>
                  <a:srgbClr val="FF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3. </a:t>
            </a:r>
            <a:r>
              <a:rPr lang="uk-UA" sz="2400" b="1" dirty="0">
                <a:ln w="11430"/>
                <a:solidFill>
                  <a:srgbClr val="FF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Не заплющуй очей, коли хочеш спати, не проаналізувавши всіх своїх учинків за минулий день.</a:t>
            </a:r>
            <a:endParaRPr lang="uk-UA" sz="2400" b="1" dirty="0">
              <a:ln w="11430"/>
              <a:solidFill>
                <a:srgbClr val="FF33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1430"/>
                <a:solidFill>
                  <a:srgbClr val="9933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4. </a:t>
            </a:r>
            <a:r>
              <a:rPr lang="uk-UA" sz="2400" b="1" dirty="0">
                <a:ln w="11430"/>
                <a:solidFill>
                  <a:srgbClr val="9933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Тимчасова невдача краще тимчасової удачі.</a:t>
            </a:r>
            <a:endParaRPr lang="uk-UA" sz="2400" b="1" dirty="0">
              <a:ln w="11430"/>
              <a:solidFill>
                <a:srgbClr val="99330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ln w="11430"/>
                <a:solidFill>
                  <a:srgbClr val="00B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5.  Не роби нічого ганебного ні в присутності інших, ні таємно. Першим твоїм законом має бути повага до себе самого.</a:t>
            </a:r>
            <a:endParaRPr lang="uk-UA" sz="2400" b="1" dirty="0">
              <a:ln w="11430"/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ln w="11430"/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6. Лише неблагородна людина здатна в очі хвалити, а поза очі злословити.</a:t>
            </a:r>
            <a:endParaRPr lang="uk-UA" sz="2400" b="1" dirty="0">
              <a:ln w="11430"/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ln w="11430"/>
                <a:solidFill>
                  <a:srgbClr val="CC00CC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7. Роби лиш те, що в майбутньому не засмутить тебе.</a:t>
            </a:r>
            <a:endParaRPr lang="uk-UA" sz="2400" b="1" dirty="0">
              <a:ln w="11430"/>
              <a:solidFill>
                <a:srgbClr val="CC00CC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1430"/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8. </a:t>
            </a:r>
            <a:r>
              <a:rPr lang="uk-UA" sz="2400" b="1" dirty="0">
                <a:ln w="11430"/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Усе впорядковується відповідно до чисел.</a:t>
            </a:r>
            <a:endParaRPr lang="uk-UA" sz="2400" b="1" dirty="0">
              <a:ln w="11430"/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88640"/>
            <a:ext cx="3689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dirty="0">
                <a:ln w="11430"/>
                <a:solidFill>
                  <a:srgbClr val="FF0000"/>
                </a:solidFill>
                <a:latin typeface="Franklin Gothic Medium"/>
                <a:ea typeface="Calibri" pitchFamily="34" charset="0"/>
                <a:cs typeface="Times New Roman" pitchFamily="18" charset="0"/>
              </a:rPr>
              <a:t>Так сказав Піфагор</a:t>
            </a:r>
            <a:endParaRPr lang="uk-UA" sz="3200" b="1" dirty="0">
              <a:ln w="11430"/>
              <a:solidFill>
                <a:srgbClr val="FF0000"/>
              </a:solidFill>
              <a:latin typeface="Franklin Gothic Mediu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Ð ÐµÐ·ÑÐ»ÑÑÐ°Ñ Ð¿Ð¾ÑÑÐºÑ Ð·Ð¾Ð±ÑÐ°Ð¶ÐµÐ½Ñ Ð·Ð° Ð·Ð°Ð¿Ð¸ÑÐ¾Ð¼ &quot;ÐºÐ°ÑÑÐ¸Ð½ÐºÐ¸ ÑÐºÐ¾Ð»ÑÐ½Ð¸ÐºÐ¸ Ð´Ð»Ñ Ð¿ÑÐµÐ·ÐµÐ½ÑÐ°ÑÐ¸Ð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357298"/>
            <a:ext cx="2514993" cy="245891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 rot="20841357">
            <a:off x="288275" y="1025407"/>
            <a:ext cx="7111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Домашн</a:t>
            </a:r>
            <a:r>
              <a:rPr lang="uk-UA" sz="5400" b="1" cap="none" spc="50" dirty="0">
                <a:ln w="11430"/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5400" b="1" cap="none" spc="50" dirty="0">
                <a:ln w="11430"/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завдання: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4414" y="3357562"/>
            <a:ext cx="4123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Виконати онлайн тест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</TotalTime>
  <Words>483</Words>
  <Application>Microsoft Office PowerPoint</Application>
  <PresentationFormat>Екран (4:3)</PresentationFormat>
  <Paragraphs>115</Paragraphs>
  <Slides>14</Slides>
  <Notes>1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Arial</vt:lpstr>
      <vt:lpstr>Arial Unicode MS</vt:lpstr>
      <vt:lpstr>Calibri</vt:lpstr>
      <vt:lpstr>Franklin Gothic Book</vt:lpstr>
      <vt:lpstr>Franklin Gothic Medium</vt:lpstr>
      <vt:lpstr>Georgia</vt:lpstr>
      <vt:lpstr>Wingdings 2</vt:lpstr>
      <vt:lpstr>Трек</vt:lpstr>
      <vt:lpstr>Документ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135</cp:revision>
  <dcterms:modified xsi:type="dcterms:W3CDTF">2026-02-11T19:51:21Z</dcterms:modified>
</cp:coreProperties>
</file>