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505" r:id="rId3"/>
    <p:sldId id="506" r:id="rId4"/>
    <p:sldId id="257" r:id="rId5"/>
    <p:sldId id="275" r:id="rId6"/>
    <p:sldId id="500" r:id="rId7"/>
    <p:sldId id="501" r:id="rId8"/>
    <p:sldId id="404" r:id="rId9"/>
    <p:sldId id="405" r:id="rId10"/>
    <p:sldId id="507" r:id="rId11"/>
    <p:sldId id="510" r:id="rId12"/>
    <p:sldId id="511" r:id="rId13"/>
    <p:sldId id="445" r:id="rId14"/>
    <p:sldId id="446" r:id="rId15"/>
    <p:sldId id="447" r:id="rId16"/>
    <p:sldId id="448" r:id="rId17"/>
    <p:sldId id="512" r:id="rId18"/>
    <p:sldId id="513" r:id="rId19"/>
    <p:sldId id="514" r:id="rId20"/>
    <p:sldId id="515" r:id="rId21"/>
    <p:sldId id="490" r:id="rId22"/>
    <p:sldId id="516" r:id="rId2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E1FA"/>
    <a:srgbClr val="003366"/>
    <a:srgbClr val="660066"/>
    <a:srgbClr val="9900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ітлий стиль 2 –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94698" autoAdjust="0"/>
  </p:normalViewPr>
  <p:slideViewPr>
    <p:cSldViewPr>
      <p:cViewPr varScale="1">
        <p:scale>
          <a:sx n="106" d="100"/>
          <a:sy n="106" d="100"/>
        </p:scale>
        <p:origin x="366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80F013-57B9-494F-AE33-839D02FA2D39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B71098CC-5764-4060-B687-E1FB55D31081}">
      <dgm:prSet phldrT="[Текст]"/>
      <dgm:spPr/>
      <dgm:t>
        <a:bodyPr/>
        <a:lstStyle/>
        <a:p>
          <a:r>
            <a:rPr lang="uk-UA" noProof="0" dirty="0"/>
            <a:t>Що називається кругом?</a:t>
          </a:r>
        </a:p>
      </dgm:t>
    </dgm:pt>
    <dgm:pt modelId="{92935D0C-8122-4F82-B060-FE04F9DD072C}" type="parTrans" cxnId="{02931B0F-6611-4E51-A5B5-3445C3CC289F}">
      <dgm:prSet/>
      <dgm:spPr/>
      <dgm:t>
        <a:bodyPr/>
        <a:lstStyle/>
        <a:p>
          <a:endParaRPr lang="uk-UA"/>
        </a:p>
      </dgm:t>
    </dgm:pt>
    <dgm:pt modelId="{6448EEE4-0421-47A9-9994-D98ACA728D3E}" type="sibTrans" cxnId="{02931B0F-6611-4E51-A5B5-3445C3CC289F}">
      <dgm:prSet/>
      <dgm:spPr/>
      <dgm:t>
        <a:bodyPr/>
        <a:lstStyle/>
        <a:p>
          <a:endParaRPr lang="uk-UA"/>
        </a:p>
      </dgm:t>
    </dgm:pt>
    <dgm:pt modelId="{D0D4EFFE-4FCA-4A85-AD3F-E08547999C64}">
      <dgm:prSet phldrT="[Текст]"/>
      <dgm:spPr/>
      <dgm:t>
        <a:bodyPr/>
        <a:lstStyle/>
        <a:p>
          <a:r>
            <a:rPr lang="uk-UA" dirty="0"/>
            <a:t>Чому дорівнює площа круга?</a:t>
          </a:r>
        </a:p>
      </dgm:t>
    </dgm:pt>
    <dgm:pt modelId="{887A898E-168B-40DE-B048-039CDCC15E75}" type="parTrans" cxnId="{58F56375-A026-41AF-85C5-5F731A26AD53}">
      <dgm:prSet/>
      <dgm:spPr/>
      <dgm:t>
        <a:bodyPr/>
        <a:lstStyle/>
        <a:p>
          <a:endParaRPr lang="uk-UA"/>
        </a:p>
      </dgm:t>
    </dgm:pt>
    <dgm:pt modelId="{75ED3A05-908D-4137-A939-0A5F5ACD1F29}" type="sibTrans" cxnId="{58F56375-A026-41AF-85C5-5F731A26AD53}">
      <dgm:prSet/>
      <dgm:spPr/>
      <dgm:t>
        <a:bodyPr/>
        <a:lstStyle/>
        <a:p>
          <a:endParaRPr lang="uk-UA"/>
        </a:p>
      </dgm:t>
    </dgm:pt>
    <dgm:pt modelId="{028AC59A-ADF8-4239-BE47-C2010EF7D464}">
      <dgm:prSet phldrT="[Текст]"/>
      <dgm:spPr/>
      <dgm:t>
        <a:bodyPr/>
        <a:lstStyle/>
        <a:p>
          <a:r>
            <a:rPr lang="ru-RU"/>
            <a:t>Якою є градусна міра повного круга?</a:t>
          </a:r>
          <a:endParaRPr lang="uk-UA" dirty="0"/>
        </a:p>
      </dgm:t>
    </dgm:pt>
    <dgm:pt modelId="{7922F1A1-D41E-4EED-BEB4-3D2118BC49F4}" type="parTrans" cxnId="{8A5B1750-1724-47B5-B950-2D3A7C37F7CA}">
      <dgm:prSet/>
      <dgm:spPr/>
      <dgm:t>
        <a:bodyPr/>
        <a:lstStyle/>
        <a:p>
          <a:endParaRPr lang="uk-UA"/>
        </a:p>
      </dgm:t>
    </dgm:pt>
    <dgm:pt modelId="{3ABF9334-EC84-47C4-9E56-29A071070E18}" type="sibTrans" cxnId="{8A5B1750-1724-47B5-B950-2D3A7C37F7CA}">
      <dgm:prSet/>
      <dgm:spPr/>
      <dgm:t>
        <a:bodyPr/>
        <a:lstStyle/>
        <a:p>
          <a:endParaRPr lang="uk-UA"/>
        </a:p>
      </dgm:t>
    </dgm:pt>
    <dgm:pt modelId="{1F89B54D-141A-42EB-81D6-CF8C85D82202}" type="pres">
      <dgm:prSet presAssocID="{2380F013-57B9-494F-AE33-839D02FA2D39}" presName="linear" presStyleCnt="0">
        <dgm:presLayoutVars>
          <dgm:animLvl val="lvl"/>
          <dgm:resizeHandles val="exact"/>
        </dgm:presLayoutVars>
      </dgm:prSet>
      <dgm:spPr/>
    </dgm:pt>
    <dgm:pt modelId="{5C7000F7-DB4A-4DBE-8421-FF8914F733B5}" type="pres">
      <dgm:prSet presAssocID="{B71098CC-5764-4060-B687-E1FB55D31081}" presName="parentText" presStyleLbl="node1" presStyleIdx="0" presStyleCnt="3" custLinFactY="-14091" custLinFactNeighborX="2610" custLinFactNeighborY="-100000">
        <dgm:presLayoutVars>
          <dgm:chMax val="0"/>
          <dgm:bulletEnabled val="1"/>
        </dgm:presLayoutVars>
      </dgm:prSet>
      <dgm:spPr/>
    </dgm:pt>
    <dgm:pt modelId="{2F1BCE6B-77FC-4EA9-A3FE-78DF39178763}" type="pres">
      <dgm:prSet presAssocID="{6448EEE4-0421-47A9-9994-D98ACA728D3E}" presName="spacer" presStyleCnt="0"/>
      <dgm:spPr/>
    </dgm:pt>
    <dgm:pt modelId="{C9C98A4E-CD4A-42A4-A0D7-367E6E94D3C1}" type="pres">
      <dgm:prSet presAssocID="{D0D4EFFE-4FCA-4A85-AD3F-E08547999C6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FA894CB-6238-467B-A5D9-DF648A07A65A}" type="pres">
      <dgm:prSet presAssocID="{75ED3A05-908D-4137-A939-0A5F5ACD1F29}" presName="spacer" presStyleCnt="0"/>
      <dgm:spPr/>
    </dgm:pt>
    <dgm:pt modelId="{87007E7B-2BDE-496B-914F-04074B9AB8BB}" type="pres">
      <dgm:prSet presAssocID="{028AC59A-ADF8-4239-BE47-C2010EF7D464}" presName="parentText" presStyleLbl="node1" presStyleIdx="2" presStyleCnt="3" custLinFactY="11056" custLinFactNeighborX="-361" custLinFactNeighborY="100000">
        <dgm:presLayoutVars>
          <dgm:chMax val="0"/>
          <dgm:bulletEnabled val="1"/>
        </dgm:presLayoutVars>
      </dgm:prSet>
      <dgm:spPr/>
    </dgm:pt>
  </dgm:ptLst>
  <dgm:cxnLst>
    <dgm:cxn modelId="{02931B0F-6611-4E51-A5B5-3445C3CC289F}" srcId="{2380F013-57B9-494F-AE33-839D02FA2D39}" destId="{B71098CC-5764-4060-B687-E1FB55D31081}" srcOrd="0" destOrd="0" parTransId="{92935D0C-8122-4F82-B060-FE04F9DD072C}" sibTransId="{6448EEE4-0421-47A9-9994-D98ACA728D3E}"/>
    <dgm:cxn modelId="{27C38A30-35B8-46D5-9333-A6241575C136}" type="presOf" srcId="{B71098CC-5764-4060-B687-E1FB55D31081}" destId="{5C7000F7-DB4A-4DBE-8421-FF8914F733B5}" srcOrd="0" destOrd="0" presId="urn:microsoft.com/office/officeart/2005/8/layout/vList2"/>
    <dgm:cxn modelId="{9889216C-AE47-4AEC-A439-E240721763FE}" type="presOf" srcId="{028AC59A-ADF8-4239-BE47-C2010EF7D464}" destId="{87007E7B-2BDE-496B-914F-04074B9AB8BB}" srcOrd="0" destOrd="0" presId="urn:microsoft.com/office/officeart/2005/8/layout/vList2"/>
    <dgm:cxn modelId="{8A5B1750-1724-47B5-B950-2D3A7C37F7CA}" srcId="{2380F013-57B9-494F-AE33-839D02FA2D39}" destId="{028AC59A-ADF8-4239-BE47-C2010EF7D464}" srcOrd="2" destOrd="0" parTransId="{7922F1A1-D41E-4EED-BEB4-3D2118BC49F4}" sibTransId="{3ABF9334-EC84-47C4-9E56-29A071070E18}"/>
    <dgm:cxn modelId="{58F56375-A026-41AF-85C5-5F731A26AD53}" srcId="{2380F013-57B9-494F-AE33-839D02FA2D39}" destId="{D0D4EFFE-4FCA-4A85-AD3F-E08547999C64}" srcOrd="1" destOrd="0" parTransId="{887A898E-168B-40DE-B048-039CDCC15E75}" sibTransId="{75ED3A05-908D-4137-A939-0A5F5ACD1F29}"/>
    <dgm:cxn modelId="{11DD6E5A-BA2E-4494-9CF5-476B43E04FD4}" type="presOf" srcId="{D0D4EFFE-4FCA-4A85-AD3F-E08547999C64}" destId="{C9C98A4E-CD4A-42A4-A0D7-367E6E94D3C1}" srcOrd="0" destOrd="0" presId="urn:microsoft.com/office/officeart/2005/8/layout/vList2"/>
    <dgm:cxn modelId="{65EAEBEC-EBFC-4F50-A79A-13AF8D564C80}" type="presOf" srcId="{2380F013-57B9-494F-AE33-839D02FA2D39}" destId="{1F89B54D-141A-42EB-81D6-CF8C85D82202}" srcOrd="0" destOrd="0" presId="urn:microsoft.com/office/officeart/2005/8/layout/vList2"/>
    <dgm:cxn modelId="{67B07856-A6FF-4430-851C-FDC69EA972C0}" type="presParOf" srcId="{1F89B54D-141A-42EB-81D6-CF8C85D82202}" destId="{5C7000F7-DB4A-4DBE-8421-FF8914F733B5}" srcOrd="0" destOrd="0" presId="urn:microsoft.com/office/officeart/2005/8/layout/vList2"/>
    <dgm:cxn modelId="{7A9EEFDE-80A4-480A-8E30-1667C671B067}" type="presParOf" srcId="{1F89B54D-141A-42EB-81D6-CF8C85D82202}" destId="{2F1BCE6B-77FC-4EA9-A3FE-78DF39178763}" srcOrd="1" destOrd="0" presId="urn:microsoft.com/office/officeart/2005/8/layout/vList2"/>
    <dgm:cxn modelId="{791DA1DD-4A5C-4D78-B2F6-817F425820C9}" type="presParOf" srcId="{1F89B54D-141A-42EB-81D6-CF8C85D82202}" destId="{C9C98A4E-CD4A-42A4-A0D7-367E6E94D3C1}" srcOrd="2" destOrd="0" presId="urn:microsoft.com/office/officeart/2005/8/layout/vList2"/>
    <dgm:cxn modelId="{51AE8470-535C-4D3E-AF9F-AABCAD99163B}" type="presParOf" srcId="{1F89B54D-141A-42EB-81D6-CF8C85D82202}" destId="{DFA894CB-6238-467B-A5D9-DF648A07A65A}" srcOrd="3" destOrd="0" presId="urn:microsoft.com/office/officeart/2005/8/layout/vList2"/>
    <dgm:cxn modelId="{0DD1EBA0-B17C-4A57-8957-0EAF21A62CFC}" type="presParOf" srcId="{1F89B54D-141A-42EB-81D6-CF8C85D82202}" destId="{87007E7B-2BDE-496B-914F-04074B9AB8B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80F013-57B9-494F-AE33-839D02FA2D39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B71098CC-5764-4060-B687-E1FB55D31081}">
      <dgm:prSet phldrT="[Текст]" custT="1"/>
      <dgm:spPr/>
      <dgm:t>
        <a:bodyPr/>
        <a:lstStyle/>
        <a:p>
          <a:r>
            <a:rPr lang="ru-RU" sz="4800" b="0" i="0" dirty="0" err="1"/>
            <a:t>Повторити</a:t>
          </a:r>
          <a:r>
            <a:rPr lang="ru-RU" sz="4800" b="0" i="0" dirty="0"/>
            <a:t> матеріал § 7</a:t>
          </a:r>
          <a:br>
            <a:rPr lang="ru-RU" sz="4800" dirty="0"/>
          </a:br>
          <a:r>
            <a:rPr lang="ru-RU" sz="4800" b="0" i="0" dirty="0"/>
            <a:t>Розв'язати №7.3, 7.4</a:t>
          </a:r>
          <a:endParaRPr lang="uk-UA" sz="4800" noProof="0" dirty="0"/>
        </a:p>
      </dgm:t>
    </dgm:pt>
    <dgm:pt modelId="{92935D0C-8122-4F82-B060-FE04F9DD072C}" type="parTrans" cxnId="{02931B0F-6611-4E51-A5B5-3445C3CC289F}">
      <dgm:prSet/>
      <dgm:spPr/>
      <dgm:t>
        <a:bodyPr/>
        <a:lstStyle/>
        <a:p>
          <a:endParaRPr lang="uk-UA"/>
        </a:p>
      </dgm:t>
    </dgm:pt>
    <dgm:pt modelId="{6448EEE4-0421-47A9-9994-D98ACA728D3E}" type="sibTrans" cxnId="{02931B0F-6611-4E51-A5B5-3445C3CC289F}">
      <dgm:prSet/>
      <dgm:spPr/>
      <dgm:t>
        <a:bodyPr/>
        <a:lstStyle/>
        <a:p>
          <a:endParaRPr lang="uk-UA"/>
        </a:p>
      </dgm:t>
    </dgm:pt>
    <dgm:pt modelId="{1F89B54D-141A-42EB-81D6-CF8C85D82202}" type="pres">
      <dgm:prSet presAssocID="{2380F013-57B9-494F-AE33-839D02FA2D39}" presName="linear" presStyleCnt="0">
        <dgm:presLayoutVars>
          <dgm:animLvl val="lvl"/>
          <dgm:resizeHandles val="exact"/>
        </dgm:presLayoutVars>
      </dgm:prSet>
      <dgm:spPr/>
    </dgm:pt>
    <dgm:pt modelId="{5C7000F7-DB4A-4DBE-8421-FF8914F733B5}" type="pres">
      <dgm:prSet presAssocID="{B71098CC-5764-4060-B687-E1FB55D31081}" presName="parentText" presStyleLbl="node1" presStyleIdx="0" presStyleCnt="1" custLinFactY="-14091" custLinFactNeighborX="2610" custLinFactNeighborY="-100000">
        <dgm:presLayoutVars>
          <dgm:chMax val="0"/>
          <dgm:bulletEnabled val="1"/>
        </dgm:presLayoutVars>
      </dgm:prSet>
      <dgm:spPr/>
    </dgm:pt>
  </dgm:ptLst>
  <dgm:cxnLst>
    <dgm:cxn modelId="{02931B0F-6611-4E51-A5B5-3445C3CC289F}" srcId="{2380F013-57B9-494F-AE33-839D02FA2D39}" destId="{B71098CC-5764-4060-B687-E1FB55D31081}" srcOrd="0" destOrd="0" parTransId="{92935D0C-8122-4F82-B060-FE04F9DD072C}" sibTransId="{6448EEE4-0421-47A9-9994-D98ACA728D3E}"/>
    <dgm:cxn modelId="{27C38A30-35B8-46D5-9333-A6241575C136}" type="presOf" srcId="{B71098CC-5764-4060-B687-E1FB55D31081}" destId="{5C7000F7-DB4A-4DBE-8421-FF8914F733B5}" srcOrd="0" destOrd="0" presId="urn:microsoft.com/office/officeart/2005/8/layout/vList2"/>
    <dgm:cxn modelId="{65EAEBEC-EBFC-4F50-A79A-13AF8D564C80}" type="presOf" srcId="{2380F013-57B9-494F-AE33-839D02FA2D39}" destId="{1F89B54D-141A-42EB-81D6-CF8C85D82202}" srcOrd="0" destOrd="0" presId="urn:microsoft.com/office/officeart/2005/8/layout/vList2"/>
    <dgm:cxn modelId="{67B07856-A6FF-4430-851C-FDC69EA972C0}" type="presParOf" srcId="{1F89B54D-141A-42EB-81D6-CF8C85D82202}" destId="{5C7000F7-DB4A-4DBE-8421-FF8914F733B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000F7-DB4A-4DBE-8421-FF8914F733B5}">
      <dsp:nvSpPr>
        <dsp:cNvPr id="0" name=""/>
        <dsp:cNvSpPr/>
      </dsp:nvSpPr>
      <dsp:spPr>
        <a:xfrm>
          <a:off x="0" y="410230"/>
          <a:ext cx="7272808" cy="81549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kern="1200" noProof="0" dirty="0"/>
            <a:t>Що називається кругом?</a:t>
          </a:r>
        </a:p>
      </dsp:txBody>
      <dsp:txXfrm>
        <a:off x="39809" y="450039"/>
        <a:ext cx="7193190" cy="735872"/>
      </dsp:txXfrm>
    </dsp:sp>
    <dsp:sp modelId="{C9C98A4E-CD4A-42A4-A0D7-367E6E94D3C1}">
      <dsp:nvSpPr>
        <dsp:cNvPr id="0" name=""/>
        <dsp:cNvSpPr/>
      </dsp:nvSpPr>
      <dsp:spPr>
        <a:xfrm>
          <a:off x="0" y="1536471"/>
          <a:ext cx="7272808" cy="81549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kern="1200" dirty="0"/>
            <a:t>Чому дорівнює площа круга?</a:t>
          </a:r>
        </a:p>
      </dsp:txBody>
      <dsp:txXfrm>
        <a:off x="39809" y="1576280"/>
        <a:ext cx="7193190" cy="735872"/>
      </dsp:txXfrm>
    </dsp:sp>
    <dsp:sp modelId="{87007E7B-2BDE-496B-914F-04074B9AB8BB}">
      <dsp:nvSpPr>
        <dsp:cNvPr id="0" name=""/>
        <dsp:cNvSpPr/>
      </dsp:nvSpPr>
      <dsp:spPr>
        <a:xfrm>
          <a:off x="0" y="2637961"/>
          <a:ext cx="7272808" cy="81549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Якою є градусна міра повного круга?</a:t>
          </a:r>
          <a:endParaRPr lang="uk-UA" sz="3400" kern="1200" dirty="0"/>
        </a:p>
      </dsp:txBody>
      <dsp:txXfrm>
        <a:off x="39809" y="2677770"/>
        <a:ext cx="7193190" cy="7358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000F7-DB4A-4DBE-8421-FF8914F733B5}">
      <dsp:nvSpPr>
        <dsp:cNvPr id="0" name=""/>
        <dsp:cNvSpPr/>
      </dsp:nvSpPr>
      <dsp:spPr>
        <a:xfrm>
          <a:off x="0" y="0"/>
          <a:ext cx="7272808" cy="190125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b="0" i="0" kern="1200" dirty="0" err="1"/>
            <a:t>Повторити</a:t>
          </a:r>
          <a:r>
            <a:rPr lang="ru-RU" sz="4800" b="0" i="0" kern="1200" dirty="0"/>
            <a:t> матеріал § 7</a:t>
          </a:r>
          <a:br>
            <a:rPr lang="ru-RU" sz="4800" kern="1200" dirty="0"/>
          </a:br>
          <a:r>
            <a:rPr lang="ru-RU" sz="4800" b="0" i="0" kern="1200" dirty="0"/>
            <a:t>Розв'язати №7.3, 7.4</a:t>
          </a:r>
          <a:endParaRPr lang="uk-UA" sz="4800" kern="1200" noProof="0" dirty="0"/>
        </a:p>
      </dsp:txBody>
      <dsp:txXfrm>
        <a:off x="92811" y="92811"/>
        <a:ext cx="7087186" cy="1715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CC4BF-EAAC-4E0A-8C69-F286CD0D5971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6C93C-0292-4A4D-A902-87153E466761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3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6663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9573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79383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3495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94806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15098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2930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08341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59677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4450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56798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93EF1-655D-4F42-B5F3-E8F71684BE0A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77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289" y="1694587"/>
            <a:ext cx="86774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>
                <a:solidFill>
                  <a:srgbClr val="003366"/>
                </a:solidFill>
              </a:rPr>
              <a:t>Площа круга </a:t>
            </a:r>
          </a:p>
          <a:p>
            <a:pPr algn="ctr"/>
            <a:r>
              <a:rPr lang="uk-UA" sz="5400" b="1" dirty="0">
                <a:solidFill>
                  <a:srgbClr val="003366"/>
                </a:solidFill>
              </a:rPr>
              <a:t>та його частин</a:t>
            </a:r>
          </a:p>
        </p:txBody>
      </p:sp>
    </p:spTree>
    <p:extLst>
      <p:ext uri="{BB962C8B-B14F-4D97-AF65-F5344CB8AC3E}">
        <p14:creationId xmlns:p14="http://schemas.microsoft.com/office/powerpoint/2010/main" val="176327358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B94B691-B310-F503-0151-8FEEF0F701AE}"/>
              </a:ext>
            </a:extLst>
          </p:cNvPr>
          <p:cNvSpPr txBox="1"/>
          <p:nvPr/>
        </p:nvSpPr>
        <p:spPr>
          <a:xfrm>
            <a:off x="179512" y="8230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003366"/>
                </a:solidFill>
              </a:rPr>
              <a:t>Круг</a:t>
            </a:r>
            <a:endParaRPr lang="uk-UA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393A2A-0CBD-4D3C-5E57-75C10EEA6273}"/>
              </a:ext>
            </a:extLst>
          </p:cNvPr>
          <p:cNvSpPr txBox="1"/>
          <p:nvPr/>
        </p:nvSpPr>
        <p:spPr>
          <a:xfrm>
            <a:off x="3714693" y="1207725"/>
            <a:ext cx="514806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000000"/>
                </a:solidFill>
                <a:latin typeface="SchoolBookC"/>
              </a:rPr>
              <a:t>Коло поділяє площину, на якій воно накреслене, на дві частини - внутрішню і зовнішню. Точки кола і його внутрішня площина утворюють круг.</a:t>
            </a:r>
            <a:endParaRPr lang="uk-UA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C6EDF8-0A8B-21F8-9853-6B0B9A12F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96" y="1059582"/>
            <a:ext cx="295275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826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B94B691-B310-F503-0151-8FEEF0F701AE}"/>
              </a:ext>
            </a:extLst>
          </p:cNvPr>
          <p:cNvSpPr txBox="1"/>
          <p:nvPr/>
        </p:nvSpPr>
        <p:spPr>
          <a:xfrm>
            <a:off x="179512" y="8230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003366"/>
                </a:solidFill>
              </a:rPr>
              <a:t>Площа круга</a:t>
            </a:r>
            <a:endParaRPr lang="uk-UA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393A2A-0CBD-4D3C-5E57-75C10EEA6273}"/>
              </a:ext>
            </a:extLst>
          </p:cNvPr>
          <p:cNvSpPr txBox="1"/>
          <p:nvPr/>
        </p:nvSpPr>
        <p:spPr>
          <a:xfrm>
            <a:off x="3919181" y="992657"/>
            <a:ext cx="47240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rgbClr val="000000"/>
                </a:solidFill>
                <a:latin typeface="SchoolBookC"/>
              </a:rPr>
              <a:t>Площа круга</a:t>
            </a:r>
            <a:r>
              <a:rPr lang="en-US" sz="4000" dirty="0">
                <a:solidFill>
                  <a:srgbClr val="000000"/>
                </a:solidFill>
                <a:latin typeface="SchoolBookC"/>
              </a:rPr>
              <a:t> (S)</a:t>
            </a:r>
            <a:r>
              <a:rPr lang="uk-UA" sz="4000" dirty="0">
                <a:solidFill>
                  <a:srgbClr val="000000"/>
                </a:solidFill>
                <a:latin typeface="SchoolBookC"/>
              </a:rPr>
              <a:t> дорівнює добутку числа 𝝅 на квадрат радіуса</a:t>
            </a:r>
            <a:r>
              <a:rPr lang="en-US" sz="4000" dirty="0">
                <a:solidFill>
                  <a:srgbClr val="000000"/>
                </a:solidFill>
                <a:latin typeface="SchoolBookC"/>
              </a:rPr>
              <a:t> (r)</a:t>
            </a:r>
            <a:endParaRPr lang="uk-UA" sz="4000" dirty="0">
              <a:solidFill>
                <a:srgbClr val="000000"/>
              </a:solidFill>
              <a:latin typeface="SchoolBook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6E3DEFC-7A47-5182-704D-E31B9D946991}"/>
                  </a:ext>
                </a:extLst>
              </p:cNvPr>
              <p:cNvSpPr txBox="1"/>
              <p:nvPr/>
            </p:nvSpPr>
            <p:spPr>
              <a:xfrm>
                <a:off x="4283968" y="3646052"/>
                <a:ext cx="3528392" cy="10365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𝑺</m:t>
                      </m:r>
                      <m:r>
                        <a:rPr lang="en-US" sz="6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uk-UA" sz="6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sSup>
                        <m:sSupPr>
                          <m:ctrlPr>
                            <a:rPr lang="uk-UA" sz="6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6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uk-UA" sz="6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6E3DEFC-7A47-5182-704D-E31B9D946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3646052"/>
                <a:ext cx="3528392" cy="103656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472D78-494F-5819-875E-9763CAB2F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04" y="1419622"/>
            <a:ext cx="2744713" cy="274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801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3" name="Picture 15">
            <a:extLst>
              <a:ext uri="{FF2B5EF4-FFF2-40B4-BE49-F238E27FC236}">
                <a16:creationId xmlns:a16="http://schemas.microsoft.com/office/drawing/2014/main" id="{3BAFC7D9-774E-2B10-800B-F7598B061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253" y="1006079"/>
            <a:ext cx="1423988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0B3A9A4F-A305-8E05-63B2-CF5BDF48D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972" y="1059656"/>
            <a:ext cx="1394222" cy="178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61" name="Object 13">
            <a:extLst>
              <a:ext uri="{FF2B5EF4-FFF2-40B4-BE49-F238E27FC236}">
                <a16:creationId xmlns:a16="http://schemas.microsoft.com/office/drawing/2014/main" id="{2AF18BFA-C807-5413-2D89-B3A13132C2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69532" y="3057525"/>
          <a:ext cx="1512094" cy="629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927100" imgH="419100" progId="Equation.3">
                  <p:embed/>
                </p:oleObj>
              </mc:Choice>
              <mc:Fallback>
                <p:oleObj name="Формула" r:id="rId4" imgW="927100" imgH="419100" progId="Equation.3">
                  <p:embed/>
                  <p:pic>
                    <p:nvPicPr>
                      <p:cNvPr id="2061" name="Object 13">
                        <a:extLst>
                          <a:ext uri="{FF2B5EF4-FFF2-40B4-BE49-F238E27FC236}">
                            <a16:creationId xmlns:a16="http://schemas.microsoft.com/office/drawing/2014/main" id="{2AF18BFA-C807-5413-2D89-B3A13132C2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9532" y="3057525"/>
                        <a:ext cx="1512094" cy="6298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Rectangle 16">
            <a:extLst>
              <a:ext uri="{FF2B5EF4-FFF2-40B4-BE49-F238E27FC236}">
                <a16:creationId xmlns:a16="http://schemas.microsoft.com/office/drawing/2014/main" id="{E7ECBBA3-2B9D-617C-C4D5-34C790CA8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757" y="2518173"/>
            <a:ext cx="1026319" cy="37742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uk-UA" altLang="uk-UA" sz="1350"/>
          </a:p>
        </p:txBody>
      </p:sp>
      <p:sp>
        <p:nvSpPr>
          <p:cNvPr id="12295" name="Rectangle 17">
            <a:extLst>
              <a:ext uri="{FF2B5EF4-FFF2-40B4-BE49-F238E27FC236}">
                <a16:creationId xmlns:a16="http://schemas.microsoft.com/office/drawing/2014/main" id="{7C0E96A2-A9BB-E52C-2557-D2B431B96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0244" y="2625328"/>
            <a:ext cx="917972" cy="27027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uk-UA" altLang="uk-UA" sz="1350"/>
          </a:p>
        </p:txBody>
      </p:sp>
      <p:sp>
        <p:nvSpPr>
          <p:cNvPr id="2066" name="Rectangle 18">
            <a:extLst>
              <a:ext uri="{FF2B5EF4-FFF2-40B4-BE49-F238E27FC236}">
                <a16:creationId xmlns:a16="http://schemas.microsoft.com/office/drawing/2014/main" id="{2844AD47-D169-6EBB-07CE-244C55A5F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241" y="26105"/>
            <a:ext cx="552092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b="1" i="1">
                <a:cs typeface="Times New Roman" panose="02020603050405020304" pitchFamily="18" charset="0"/>
              </a:rPr>
              <a:t>Круговим сектором </a:t>
            </a:r>
            <a:r>
              <a:rPr lang="uk-UA" altLang="uk-UA" b="1">
                <a:cs typeface="Times New Roman" panose="02020603050405020304" pitchFamily="18" charset="0"/>
              </a:rPr>
              <a:t>називається частина круга, яка лежить усередині центрального кута .</a:t>
            </a:r>
            <a:endParaRPr lang="ru-RU" altLang="uk-UA" b="1"/>
          </a:p>
          <a:p>
            <a:endParaRPr lang="ru-RU" altLang="uk-UA" b="1"/>
          </a:p>
        </p:txBody>
      </p:sp>
      <p:sp>
        <p:nvSpPr>
          <p:cNvPr id="12297" name="Rectangle 19">
            <a:extLst>
              <a:ext uri="{FF2B5EF4-FFF2-40B4-BE49-F238E27FC236}">
                <a16:creationId xmlns:a16="http://schemas.microsoft.com/office/drawing/2014/main" id="{2A41E091-75C7-8102-FD40-D3D151637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832225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uk-UA" altLang="uk-UA" sz="1350"/>
          </a:p>
        </p:txBody>
      </p:sp>
      <p:sp>
        <p:nvSpPr>
          <p:cNvPr id="2068" name="Rectangle 20">
            <a:extLst>
              <a:ext uri="{FF2B5EF4-FFF2-40B4-BE49-F238E27FC236}">
                <a16:creationId xmlns:a16="http://schemas.microsoft.com/office/drawing/2014/main" id="{1D2670C3-5BC8-04E9-96B6-53BFBBD6D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2" y="2449109"/>
            <a:ext cx="5157788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sz="1350">
                <a:cs typeface="Times New Roman" panose="02020603050405020304" pitchFamily="18" charset="0"/>
              </a:rPr>
              <a:t>Спираючись на формулу площі круга, виведемо формулу для площі сектора, кутова величина дуги якого дорівнює </a:t>
            </a:r>
            <a:r>
              <a:rPr lang="uk-UA" altLang="uk-UA" sz="1350" i="1">
                <a:cs typeface="Times New Roman" panose="02020603050405020304" pitchFamily="18" charset="0"/>
              </a:rPr>
              <a:t>α° </a:t>
            </a:r>
            <a:r>
              <a:rPr lang="uk-UA" altLang="uk-UA" sz="1350">
                <a:cs typeface="Times New Roman" panose="02020603050405020304" pitchFamily="18" charset="0"/>
              </a:rPr>
              <a:t>.</a:t>
            </a:r>
            <a:endParaRPr lang="ru-RU" altLang="uk-UA" sz="1350"/>
          </a:p>
          <a:p>
            <a:endParaRPr lang="ru-RU" altLang="uk-UA" sz="1350"/>
          </a:p>
        </p:txBody>
      </p:sp>
      <p:sp>
        <p:nvSpPr>
          <p:cNvPr id="12300" name="Rectangle 22">
            <a:extLst>
              <a:ext uri="{FF2B5EF4-FFF2-40B4-BE49-F238E27FC236}">
                <a16:creationId xmlns:a16="http://schemas.microsoft.com/office/drawing/2014/main" id="{99F68C05-ACA0-94A4-63B5-9994A4891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4421959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uk-UA" altLang="uk-UA" sz="1350"/>
          </a:p>
        </p:txBody>
      </p:sp>
      <p:sp>
        <p:nvSpPr>
          <p:cNvPr id="2075" name="Rectangle 27">
            <a:extLst>
              <a:ext uri="{FF2B5EF4-FFF2-40B4-BE49-F238E27FC236}">
                <a16:creationId xmlns:a16="http://schemas.microsoft.com/office/drawing/2014/main" id="{C2694014-F9DB-DE4F-A32E-9405D0C7D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335" y="2950369"/>
            <a:ext cx="2322909" cy="86558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00" tIns="35100" rIns="67500" bIns="351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uk-UA" altLang="uk-UA" sz="135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0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>
            <a:extLst>
              <a:ext uri="{FF2B5EF4-FFF2-40B4-BE49-F238E27FC236}">
                <a16:creationId xmlns:a16="http://schemas.microsoft.com/office/drawing/2014/main" id="{3F35288B-F909-B7C3-B21B-CBC77137B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3588" y="243216"/>
            <a:ext cx="567094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b="1" i="1">
                <a:latin typeface="Times New Roman" panose="02020603050405020304" pitchFamily="18" charset="0"/>
              </a:rPr>
              <a:t>Сегментом</a:t>
            </a:r>
            <a:r>
              <a:rPr lang="uk-UA" altLang="uk-UA" i="1">
                <a:latin typeface="Times New Roman" panose="02020603050405020304" pitchFamily="18" charset="0"/>
              </a:rPr>
              <a:t> називається частина круга, обмежена хордою і відповідною дугою. Відповідну дугу називають </a:t>
            </a:r>
            <a:r>
              <a:rPr lang="uk-UA" altLang="uk-UA" b="1" i="1">
                <a:latin typeface="Times New Roman" panose="02020603050405020304" pitchFamily="18" charset="0"/>
              </a:rPr>
              <a:t>основою сегмента,</a:t>
            </a:r>
            <a:r>
              <a:rPr lang="uk-UA" altLang="uk-UA" i="1">
                <a:latin typeface="Times New Roman" panose="02020603050405020304" pitchFamily="18" charset="0"/>
              </a:rPr>
              <a:t> а відрізок діаметра перпендикулярного до неї і розміщеного всередині сегмента називають </a:t>
            </a:r>
            <a:r>
              <a:rPr lang="uk-UA" altLang="uk-UA" b="1" i="1">
                <a:latin typeface="Times New Roman" panose="02020603050405020304" pitchFamily="18" charset="0"/>
              </a:rPr>
              <a:t>висотою сегмента</a:t>
            </a:r>
            <a:r>
              <a:rPr lang="uk-UA" altLang="uk-UA" i="1">
                <a:latin typeface="Times New Roman" panose="02020603050405020304" pitchFamily="18" charset="0"/>
              </a:rPr>
              <a:t>.			</a:t>
            </a:r>
          </a:p>
        </p:txBody>
      </p:sp>
      <p:pic>
        <p:nvPicPr>
          <p:cNvPr id="44038" name="Picture 6">
            <a:extLst>
              <a:ext uri="{FF2B5EF4-FFF2-40B4-BE49-F238E27FC236}">
                <a16:creationId xmlns:a16="http://schemas.microsoft.com/office/drawing/2014/main" id="{4DB3DDBE-66FA-58BB-CA95-4158C8D81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319" y="1815703"/>
            <a:ext cx="1735931" cy="206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8">
            <a:extLst>
              <a:ext uri="{FF2B5EF4-FFF2-40B4-BE49-F238E27FC236}">
                <a16:creationId xmlns:a16="http://schemas.microsoft.com/office/drawing/2014/main" id="{E44246CD-C9F5-5A05-588D-79B3AF379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2169" y="3598069"/>
            <a:ext cx="1134666" cy="325041"/>
          </a:xfrm>
          <a:prstGeom prst="rect">
            <a:avLst/>
          </a:prstGeom>
          <a:solidFill>
            <a:srgbClr val="FDFC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uk-UA" altLang="uk-UA" sz="1350"/>
          </a:p>
        </p:txBody>
      </p:sp>
      <p:sp>
        <p:nvSpPr>
          <p:cNvPr id="14341" name="Rectangle 10">
            <a:extLst>
              <a:ext uri="{FF2B5EF4-FFF2-40B4-BE49-F238E27FC236}">
                <a16:creationId xmlns:a16="http://schemas.microsoft.com/office/drawing/2014/main" id="{08EF1FAD-9AFD-F47F-3011-BF74D1E21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2307409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uk-UA" altLang="uk-UA" sz="1350"/>
          </a:p>
        </p:txBody>
      </p:sp>
      <p:graphicFrame>
        <p:nvGraphicFramePr>
          <p:cNvPr id="44041" name="Object 9">
            <a:extLst>
              <a:ext uri="{FF2B5EF4-FFF2-40B4-BE49-F238E27FC236}">
                <a16:creationId xmlns:a16="http://schemas.microsoft.com/office/drawing/2014/main" id="{7BC9E7BD-5136-197C-903F-2933229105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81287" y="3813573"/>
          <a:ext cx="4539854" cy="1134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1091726" imgH="228501" progId="Equation.3">
                  <p:embed/>
                </p:oleObj>
              </mc:Choice>
              <mc:Fallback>
                <p:oleObj name="Формула" r:id="rId3" imgW="1091726" imgH="228501" progId="Equation.3">
                  <p:embed/>
                  <p:pic>
                    <p:nvPicPr>
                      <p:cNvPr id="44041" name="Object 9">
                        <a:extLst>
                          <a:ext uri="{FF2B5EF4-FFF2-40B4-BE49-F238E27FC236}">
                            <a16:creationId xmlns:a16="http://schemas.microsoft.com/office/drawing/2014/main" id="{7BC9E7BD-5136-197C-903F-2933229105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287" y="3813573"/>
                        <a:ext cx="4539854" cy="1134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055" name="Picture 23">
            <a:extLst>
              <a:ext uri="{FF2B5EF4-FFF2-40B4-BE49-F238E27FC236}">
                <a16:creationId xmlns:a16="http://schemas.microsoft.com/office/drawing/2014/main" id="{84E9688D-99E9-537B-9199-A8D3BEBFB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87" y="1924050"/>
            <a:ext cx="1528763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Rectangle 24">
            <a:extLst>
              <a:ext uri="{FF2B5EF4-FFF2-40B4-BE49-F238E27FC236}">
                <a16:creationId xmlns:a16="http://schemas.microsoft.com/office/drawing/2014/main" id="{DD82BC2C-AAB1-ADBC-6499-A55C97D88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907" y="3489722"/>
            <a:ext cx="917972" cy="323850"/>
          </a:xfrm>
          <a:prstGeom prst="rect">
            <a:avLst/>
          </a:prstGeom>
          <a:solidFill>
            <a:srgbClr val="FDFC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uk-UA" altLang="uk-UA" sz="1350"/>
          </a:p>
        </p:txBody>
      </p:sp>
      <p:sp>
        <p:nvSpPr>
          <p:cNvPr id="44057" name="Rectangle 25">
            <a:extLst>
              <a:ext uri="{FF2B5EF4-FFF2-40B4-BE49-F238E27FC236}">
                <a16:creationId xmlns:a16="http://schemas.microsoft.com/office/drawing/2014/main" id="{094D5E01-E500-1849-6F5F-B89582057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1287" y="3813573"/>
            <a:ext cx="4806554" cy="113466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00" tIns="35100" rIns="67500" bIns="351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uk-UA" altLang="uk-UA" sz="135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7487D4-5564-E9B5-33BB-47537A37B743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52D623-197D-66E7-47AF-C6ED362C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468" y="783369"/>
            <a:ext cx="4396012" cy="4090058"/>
          </a:xfrm>
          <a:prstGeom prst="rect">
            <a:avLst/>
          </a:prstGeom>
        </p:spPr>
      </p:pic>
      <p:sp>
        <p:nvSpPr>
          <p:cNvPr id="5" name="Кнопка дії: перейти далі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A59BE10-295F-E114-E152-F22F66BB192D}"/>
              </a:ext>
            </a:extLst>
          </p:cNvPr>
          <p:cNvSpPr/>
          <p:nvPr/>
        </p:nvSpPr>
        <p:spPr>
          <a:xfrm>
            <a:off x="8460432" y="4515966"/>
            <a:ext cx="576064" cy="563870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8C3EB-900D-9446-37A9-64B197183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51" y="789874"/>
            <a:ext cx="4396012" cy="4090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32F5BA-B42F-E55F-FEC5-FDC5337BAD02}"/>
              </a:ext>
            </a:extLst>
          </p:cNvPr>
          <p:cNvSpPr txBox="1"/>
          <p:nvPr/>
        </p:nvSpPr>
        <p:spPr>
          <a:xfrm>
            <a:off x="180292" y="766295"/>
            <a:ext cx="8344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002060"/>
                </a:solidFill>
              </a:rPr>
              <a:t>Знайти площу круга, радіус якого дорівнює 2,5 см</a:t>
            </a:r>
            <a:endParaRPr lang="uk-UA" sz="4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244442"/>
      </p:ext>
    </p:extLst>
  </p:cSld>
  <p:clrMapOvr>
    <a:masterClrMapping/>
  </p:clrMapOvr>
  <p:transition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489AA-0793-1252-E6A1-D3C34D7FB6CB}"/>
              </a:ext>
            </a:extLst>
          </p:cNvPr>
          <p:cNvSpPr txBox="1"/>
          <p:nvPr/>
        </p:nvSpPr>
        <p:spPr>
          <a:xfrm>
            <a:off x="259220" y="943963"/>
            <a:ext cx="862555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Розв’язання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C6AA70-8651-93C8-82C3-02C729F0A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4721"/>
            <a:ext cx="9144000" cy="49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264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7487D4-5564-E9B5-33BB-47537A37B743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52D623-197D-66E7-47AF-C6ED362C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144" y="804868"/>
            <a:ext cx="4819444" cy="4090058"/>
          </a:xfrm>
          <a:prstGeom prst="rect">
            <a:avLst/>
          </a:prstGeom>
        </p:spPr>
      </p:pic>
      <p:sp>
        <p:nvSpPr>
          <p:cNvPr id="5" name="Кнопка дії: перейти далі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A59BE10-295F-E114-E152-F22F66BB192D}"/>
              </a:ext>
            </a:extLst>
          </p:cNvPr>
          <p:cNvSpPr/>
          <p:nvPr/>
        </p:nvSpPr>
        <p:spPr>
          <a:xfrm>
            <a:off x="8460432" y="4515966"/>
            <a:ext cx="576064" cy="563870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8C3EB-900D-9446-37A9-64B197183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38" y="804868"/>
            <a:ext cx="4924639" cy="4090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32F5BA-B42F-E55F-FEC5-FDC5337BAD02}"/>
              </a:ext>
            </a:extLst>
          </p:cNvPr>
          <p:cNvSpPr txBox="1"/>
          <p:nvPr/>
        </p:nvSpPr>
        <p:spPr>
          <a:xfrm>
            <a:off x="428822" y="773843"/>
            <a:ext cx="8197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002060"/>
                </a:solidFill>
              </a:rPr>
              <a:t>Знайти площу круга, діаметр якого дорівнює 3 см</a:t>
            </a:r>
          </a:p>
        </p:txBody>
      </p:sp>
    </p:spTree>
    <p:extLst>
      <p:ext uri="{BB962C8B-B14F-4D97-AF65-F5344CB8AC3E}">
        <p14:creationId xmlns:p14="http://schemas.microsoft.com/office/powerpoint/2010/main" val="1980530552"/>
      </p:ext>
    </p:extLst>
  </p:cSld>
  <p:clrMapOvr>
    <a:masterClrMapping/>
  </p:clrMapOvr>
  <p:transition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489AA-0793-1252-E6A1-D3C34D7FB6CB}"/>
              </a:ext>
            </a:extLst>
          </p:cNvPr>
          <p:cNvSpPr txBox="1"/>
          <p:nvPr/>
        </p:nvSpPr>
        <p:spPr>
          <a:xfrm>
            <a:off x="259220" y="779643"/>
            <a:ext cx="862555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Розв’язання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225672-79C2-058C-6237-0A9B0040F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5637"/>
            <a:ext cx="9144000" cy="109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5541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B94B691-B310-F503-0151-8FEEF0F701AE}"/>
              </a:ext>
            </a:extLst>
          </p:cNvPr>
          <p:cNvSpPr txBox="1"/>
          <p:nvPr/>
        </p:nvSpPr>
        <p:spPr>
          <a:xfrm>
            <a:off x="179512" y="8230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003366"/>
                </a:solidFill>
              </a:rPr>
              <a:t>Ситуація</a:t>
            </a:r>
            <a:endParaRPr lang="uk-UA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FC33F2-2632-F9B4-FEDA-6BA3FBE1D6AE}"/>
              </a:ext>
            </a:extLst>
          </p:cNvPr>
          <p:cNvSpPr txBox="1"/>
          <p:nvPr/>
        </p:nvSpPr>
        <p:spPr>
          <a:xfrm>
            <a:off x="3367531" y="915566"/>
            <a:ext cx="5832648" cy="3709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3200" b="0" i="0" dirty="0">
                <a:solidFill>
                  <a:srgbClr val="000000"/>
                </a:solidFill>
                <a:effectLst/>
                <a:latin typeface="PragmaticaC"/>
              </a:rPr>
              <a:t>Іванка, коли побачила шматочок піци, запитала свого брата Тараса: "А яку форму має шматок піци?". Допоможіть Тарасові відповісти сестричці</a:t>
            </a:r>
            <a:endParaRPr lang="uk-UA" sz="3200" dirty="0"/>
          </a:p>
        </p:txBody>
      </p:sp>
      <p:pic>
        <p:nvPicPr>
          <p:cNvPr id="8" name="Рисунок 7" descr="Зображення, що містить їжа, Фаст-фуд, випічка, Кухня&#10;&#10;Автоматично згенерований опис">
            <a:extLst>
              <a:ext uri="{FF2B5EF4-FFF2-40B4-BE49-F238E27FC236}">
                <a16:creationId xmlns:a16="http://schemas.microsoft.com/office/drawing/2014/main" id="{B45E6B9B-5548-FBC2-EC2E-060B0421B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" y="1347614"/>
            <a:ext cx="3346698" cy="22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9786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B94B691-B310-F503-0151-8FEEF0F701AE}"/>
              </a:ext>
            </a:extLst>
          </p:cNvPr>
          <p:cNvSpPr txBox="1"/>
          <p:nvPr/>
        </p:nvSpPr>
        <p:spPr>
          <a:xfrm>
            <a:off x="179512" y="8230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003366"/>
                </a:solidFill>
              </a:rPr>
              <a:t>Сектор</a:t>
            </a:r>
            <a:endParaRPr lang="uk-UA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393A2A-0CBD-4D3C-5E57-75C10EEA6273}"/>
              </a:ext>
            </a:extLst>
          </p:cNvPr>
          <p:cNvSpPr txBox="1"/>
          <p:nvPr/>
        </p:nvSpPr>
        <p:spPr>
          <a:xfrm>
            <a:off x="323528" y="3904765"/>
            <a:ext cx="87129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000" dirty="0">
                <a:solidFill>
                  <a:srgbClr val="000000"/>
                </a:solidFill>
                <a:latin typeface="SchoolBookC"/>
              </a:rPr>
              <a:t>На рисунку два радіуси ОА й ОВ поділяють круг на дві частини, кожну з яких називають сектором.</a:t>
            </a:r>
          </a:p>
        </p:txBody>
      </p:sp>
      <p:pic>
        <p:nvPicPr>
          <p:cNvPr id="5" name="Рисунок 4" descr="Зображення, що містить Графіка, коло, Шрифт, знімок екрана&#10;&#10;Автоматично згенерований опис">
            <a:extLst>
              <a:ext uri="{FF2B5EF4-FFF2-40B4-BE49-F238E27FC236}">
                <a16:creationId xmlns:a16="http://schemas.microsoft.com/office/drawing/2014/main" id="{128AE02F-D106-F3C1-FCDE-617BCAE39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924470"/>
            <a:ext cx="464820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855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B94B691-B310-F503-0151-8FEEF0F701AE}"/>
              </a:ext>
            </a:extLst>
          </p:cNvPr>
          <p:cNvSpPr txBox="1"/>
          <p:nvPr/>
        </p:nvSpPr>
        <p:spPr>
          <a:xfrm>
            <a:off x="179512" y="8230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003366"/>
                </a:solidFill>
              </a:rPr>
              <a:t>Градусна міра повного кута</a:t>
            </a:r>
            <a:endParaRPr lang="uk-UA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393A2A-0CBD-4D3C-5E57-75C10EEA6273}"/>
              </a:ext>
            </a:extLst>
          </p:cNvPr>
          <p:cNvSpPr txBox="1"/>
          <p:nvPr/>
        </p:nvSpPr>
        <p:spPr>
          <a:xfrm>
            <a:off x="323528" y="3904765"/>
            <a:ext cx="87129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000" dirty="0">
                <a:solidFill>
                  <a:srgbClr val="000000"/>
                </a:solidFill>
                <a:latin typeface="SchoolBookC"/>
              </a:rPr>
              <a:t>На рисунку два радіуси ОА й ОВ поділяють круг на дві частини, кожну з яких називають сектором.</a:t>
            </a:r>
          </a:p>
        </p:txBody>
      </p:sp>
      <p:pic>
        <p:nvPicPr>
          <p:cNvPr id="6" name="Рисунок 5" descr="Зображення, що містить текст, коло, Шрифт, знімок екрана&#10;&#10;Автоматично згенерований опис">
            <a:extLst>
              <a:ext uri="{FF2B5EF4-FFF2-40B4-BE49-F238E27FC236}">
                <a16:creationId xmlns:a16="http://schemas.microsoft.com/office/drawing/2014/main" id="{410BF79E-BF61-A6A2-F538-90828E06C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87" y="1141017"/>
            <a:ext cx="2947644" cy="2505123"/>
          </a:xfrm>
          <a:prstGeom prst="rect">
            <a:avLst/>
          </a:prstGeom>
        </p:spPr>
      </p:pic>
      <p:pic>
        <p:nvPicPr>
          <p:cNvPr id="9" name="Рисунок 8" descr="Зображення, що містить текст, Шрифт, знімок екрана, число&#10;&#10;Автоматично згенерований опис">
            <a:extLst>
              <a:ext uri="{FF2B5EF4-FFF2-40B4-BE49-F238E27FC236}">
                <a16:creationId xmlns:a16="http://schemas.microsoft.com/office/drawing/2014/main" id="{1FD03710-D005-174A-062A-F3423269D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731" y="1579265"/>
            <a:ext cx="5164879" cy="186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3254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7487D4-5564-E9B5-33BB-47537A37B743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3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52D623-197D-66E7-47AF-C6ED362C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467" y="783369"/>
            <a:ext cx="4404621" cy="4090058"/>
          </a:xfrm>
          <a:prstGeom prst="rect">
            <a:avLst/>
          </a:prstGeom>
        </p:spPr>
      </p:pic>
      <p:sp>
        <p:nvSpPr>
          <p:cNvPr id="5" name="Кнопка дії: перейти далі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A59BE10-295F-E114-E152-F22F66BB192D}"/>
              </a:ext>
            </a:extLst>
          </p:cNvPr>
          <p:cNvSpPr/>
          <p:nvPr/>
        </p:nvSpPr>
        <p:spPr>
          <a:xfrm>
            <a:off x="8460432" y="4515966"/>
            <a:ext cx="576064" cy="563870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8C3EB-900D-9446-37A9-64B197183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789874"/>
            <a:ext cx="4380751" cy="4090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32F5BA-B42F-E55F-FEC5-FDC5337BAD02}"/>
              </a:ext>
            </a:extLst>
          </p:cNvPr>
          <p:cNvSpPr txBox="1"/>
          <p:nvPr/>
        </p:nvSpPr>
        <p:spPr>
          <a:xfrm>
            <a:off x="179512" y="699542"/>
            <a:ext cx="87215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002060"/>
                </a:solidFill>
              </a:rPr>
              <a:t>Кут незафарбованого сектора на малюнку дорівнює 100</a:t>
            </a:r>
            <a:r>
              <a:rPr lang="uk-UA" sz="3600" baseline="30000" dirty="0">
                <a:solidFill>
                  <a:srgbClr val="002060"/>
                </a:solidFill>
              </a:rPr>
              <a:t>о</a:t>
            </a:r>
            <a:r>
              <a:rPr lang="uk-UA" sz="3600" dirty="0">
                <a:solidFill>
                  <a:srgbClr val="002060"/>
                </a:solidFill>
              </a:rPr>
              <a:t>. Знайти кут зафарбованого сектора.</a:t>
            </a:r>
          </a:p>
        </p:txBody>
      </p:sp>
      <p:pic>
        <p:nvPicPr>
          <p:cNvPr id="7" name="Рисунок 6" descr="Зображення, що містить текст, коло, Шрифт, компактний диск&#10;&#10;Автоматично згенерований опис">
            <a:extLst>
              <a:ext uri="{FF2B5EF4-FFF2-40B4-BE49-F238E27FC236}">
                <a16:creationId xmlns:a16="http://schemas.microsoft.com/office/drawing/2014/main" id="{A45DDB29-688F-0DED-3845-4D59070A3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69" y="2293906"/>
            <a:ext cx="2329235" cy="238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2651"/>
      </p:ext>
    </p:extLst>
  </p:cSld>
  <p:clrMapOvr>
    <a:masterClrMapping/>
  </p:clrMapOvr>
  <p:transition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489AA-0793-1252-E6A1-D3C34D7FB6CB}"/>
              </a:ext>
            </a:extLst>
          </p:cNvPr>
          <p:cNvSpPr txBox="1"/>
          <p:nvPr/>
        </p:nvSpPr>
        <p:spPr>
          <a:xfrm>
            <a:off x="259220" y="779643"/>
            <a:ext cx="862555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Розв’язання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9F8E94-7492-8863-F5D5-E92B85564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5955"/>
            <a:ext cx="9144000" cy="99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7349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7487D4-5564-E9B5-33BB-47537A37B743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4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52D623-197D-66E7-47AF-C6ED362C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468" y="783369"/>
            <a:ext cx="4396012" cy="4090058"/>
          </a:xfrm>
          <a:prstGeom prst="rect">
            <a:avLst/>
          </a:prstGeom>
        </p:spPr>
      </p:pic>
      <p:sp>
        <p:nvSpPr>
          <p:cNvPr id="5" name="Кнопка дії: перейти далі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A59BE10-295F-E114-E152-F22F66BB192D}"/>
              </a:ext>
            </a:extLst>
          </p:cNvPr>
          <p:cNvSpPr/>
          <p:nvPr/>
        </p:nvSpPr>
        <p:spPr>
          <a:xfrm>
            <a:off x="8460432" y="4515966"/>
            <a:ext cx="576064" cy="563870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8C3EB-900D-9446-37A9-64B197183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51" y="789874"/>
            <a:ext cx="4396012" cy="4090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32F5BA-B42F-E55F-FEC5-FDC5337BAD02}"/>
              </a:ext>
            </a:extLst>
          </p:cNvPr>
          <p:cNvSpPr txBox="1"/>
          <p:nvPr/>
        </p:nvSpPr>
        <p:spPr>
          <a:xfrm>
            <a:off x="180292" y="766295"/>
            <a:ext cx="83443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002060"/>
                </a:solidFill>
              </a:rPr>
              <a:t>Іванка зобразила коло, радіус якого дорівнює 6 см. Потім вона зафарбувала сектор круга, обмеженого цим колом, кут якого дорівнює 90</a:t>
            </a:r>
            <a:r>
              <a:rPr lang="uk-UA" sz="3200" baseline="30000" dirty="0">
                <a:solidFill>
                  <a:srgbClr val="002060"/>
                </a:solidFill>
              </a:rPr>
              <a:t>о</a:t>
            </a:r>
            <a:r>
              <a:rPr lang="uk-UA" sz="3200" dirty="0">
                <a:solidFill>
                  <a:srgbClr val="002060"/>
                </a:solidFill>
              </a:rPr>
              <a:t>. Знайти площу зафарбованого сектора.</a:t>
            </a:r>
          </a:p>
        </p:txBody>
      </p:sp>
    </p:spTree>
    <p:extLst>
      <p:ext uri="{BB962C8B-B14F-4D97-AF65-F5344CB8AC3E}">
        <p14:creationId xmlns:p14="http://schemas.microsoft.com/office/powerpoint/2010/main" val="383548079"/>
      </p:ext>
    </p:extLst>
  </p:cSld>
  <p:clrMapOvr>
    <a:masterClrMapping/>
  </p:clrMapOvr>
  <p:transition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489AA-0793-1252-E6A1-D3C34D7FB6CB}"/>
              </a:ext>
            </a:extLst>
          </p:cNvPr>
          <p:cNvSpPr txBox="1"/>
          <p:nvPr/>
        </p:nvSpPr>
        <p:spPr>
          <a:xfrm>
            <a:off x="259220" y="943963"/>
            <a:ext cx="862555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Розв’язання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53D8FB-0A1F-877F-3574-42025C4B7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" y="2067694"/>
            <a:ext cx="9144000" cy="238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7136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7487D4-5564-E9B5-33BB-47537A37B743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5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52D623-197D-66E7-47AF-C6ED362C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468" y="783369"/>
            <a:ext cx="4396012" cy="4090058"/>
          </a:xfrm>
          <a:prstGeom prst="rect">
            <a:avLst/>
          </a:prstGeom>
        </p:spPr>
      </p:pic>
      <p:sp>
        <p:nvSpPr>
          <p:cNvPr id="5" name="Кнопка дії: перейти далі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A59BE10-295F-E114-E152-F22F66BB192D}"/>
              </a:ext>
            </a:extLst>
          </p:cNvPr>
          <p:cNvSpPr/>
          <p:nvPr/>
        </p:nvSpPr>
        <p:spPr>
          <a:xfrm>
            <a:off x="8460432" y="4515966"/>
            <a:ext cx="576064" cy="563870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8C3EB-900D-9446-37A9-64B197183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51" y="789874"/>
            <a:ext cx="4396012" cy="4090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32F5BA-B42F-E55F-FEC5-FDC5337BAD02}"/>
              </a:ext>
            </a:extLst>
          </p:cNvPr>
          <p:cNvSpPr txBox="1"/>
          <p:nvPr/>
        </p:nvSpPr>
        <p:spPr>
          <a:xfrm>
            <a:off x="180292" y="766295"/>
            <a:ext cx="83443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002060"/>
                </a:solidFill>
              </a:rPr>
              <a:t>Круг поділено на 3 рівні сектори. Знайдіть градусну міру кута сектора.</a:t>
            </a:r>
          </a:p>
        </p:txBody>
      </p:sp>
    </p:spTree>
    <p:extLst>
      <p:ext uri="{BB962C8B-B14F-4D97-AF65-F5344CB8AC3E}">
        <p14:creationId xmlns:p14="http://schemas.microsoft.com/office/powerpoint/2010/main" val="3376166932"/>
      </p:ext>
    </p:extLst>
  </p:cSld>
  <p:clrMapOvr>
    <a:masterClrMapping/>
  </p:clrMapOvr>
  <p:transition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489AA-0793-1252-E6A1-D3C34D7FB6CB}"/>
              </a:ext>
            </a:extLst>
          </p:cNvPr>
          <p:cNvSpPr txBox="1"/>
          <p:nvPr/>
        </p:nvSpPr>
        <p:spPr>
          <a:xfrm>
            <a:off x="259220" y="943963"/>
            <a:ext cx="862555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Розв’язання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9E1C9E-68AD-FF1B-ECD9-991AD6BB0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0891"/>
            <a:ext cx="9144000" cy="132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1957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7487D4-5564-E9B5-33BB-47537A37B743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6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52D623-197D-66E7-47AF-C6ED362C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468" y="783369"/>
            <a:ext cx="4396012" cy="4090058"/>
          </a:xfrm>
          <a:prstGeom prst="rect">
            <a:avLst/>
          </a:prstGeom>
        </p:spPr>
      </p:pic>
      <p:sp>
        <p:nvSpPr>
          <p:cNvPr id="5" name="Кнопка дії: перейти далі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A59BE10-295F-E114-E152-F22F66BB192D}"/>
              </a:ext>
            </a:extLst>
          </p:cNvPr>
          <p:cNvSpPr/>
          <p:nvPr/>
        </p:nvSpPr>
        <p:spPr>
          <a:xfrm>
            <a:off x="8460432" y="4515966"/>
            <a:ext cx="576064" cy="563870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58C3EB-900D-9446-37A9-64B197183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51" y="789874"/>
            <a:ext cx="4396012" cy="4090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32F5BA-B42F-E55F-FEC5-FDC5337BAD02}"/>
              </a:ext>
            </a:extLst>
          </p:cNvPr>
          <p:cNvSpPr txBox="1"/>
          <p:nvPr/>
        </p:nvSpPr>
        <p:spPr>
          <a:xfrm>
            <a:off x="180292" y="766295"/>
            <a:ext cx="8640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002060"/>
                </a:solidFill>
              </a:rPr>
              <a:t>Круг поділено на 3 сектори з кутами 80</a:t>
            </a:r>
            <a:r>
              <a:rPr lang="uk-UA" sz="3200" baseline="30000" dirty="0">
                <a:solidFill>
                  <a:srgbClr val="002060"/>
                </a:solidFill>
              </a:rPr>
              <a:t>о</a:t>
            </a:r>
            <a:r>
              <a:rPr lang="uk-UA" sz="3200" dirty="0">
                <a:solidFill>
                  <a:srgbClr val="002060"/>
                </a:solidFill>
              </a:rPr>
              <a:t>, 120</a:t>
            </a:r>
            <a:r>
              <a:rPr lang="uk-UA" sz="3200" baseline="30000" dirty="0">
                <a:solidFill>
                  <a:srgbClr val="002060"/>
                </a:solidFill>
              </a:rPr>
              <a:t>о</a:t>
            </a:r>
            <a:r>
              <a:rPr lang="uk-UA" sz="3200" dirty="0">
                <a:solidFill>
                  <a:srgbClr val="002060"/>
                </a:solidFill>
              </a:rPr>
              <a:t> і 160</a:t>
            </a:r>
            <a:r>
              <a:rPr lang="uk-UA" sz="3200" baseline="30000" dirty="0">
                <a:solidFill>
                  <a:srgbClr val="002060"/>
                </a:solidFill>
              </a:rPr>
              <a:t>о</a:t>
            </a:r>
            <a:r>
              <a:rPr lang="uk-UA" sz="3200" dirty="0">
                <a:solidFill>
                  <a:srgbClr val="002060"/>
                </a:solidFill>
              </a:rPr>
              <a:t>. Яку частину круга становить кожний сектор?</a:t>
            </a:r>
          </a:p>
        </p:txBody>
      </p:sp>
    </p:spTree>
    <p:extLst>
      <p:ext uri="{BB962C8B-B14F-4D97-AF65-F5344CB8AC3E}">
        <p14:creationId xmlns:p14="http://schemas.microsoft.com/office/powerpoint/2010/main" val="1407284083"/>
      </p:ext>
    </p:extLst>
  </p:cSld>
  <p:clrMapOvr>
    <a:masterClrMapping/>
  </p:clrMapOvr>
  <p:transition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Задача 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489AA-0793-1252-E6A1-D3C34D7FB6CB}"/>
              </a:ext>
            </a:extLst>
          </p:cNvPr>
          <p:cNvSpPr txBox="1"/>
          <p:nvPr/>
        </p:nvSpPr>
        <p:spPr>
          <a:xfrm>
            <a:off x="259220" y="943963"/>
            <a:ext cx="862555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3600" b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Розв’язання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9C191-776F-2078-C7E8-976A12448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1710"/>
            <a:ext cx="9144000" cy="164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1834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>
                <a:solidFill>
                  <a:srgbClr val="003366"/>
                </a:solidFill>
              </a:rPr>
              <a:t>ПРИГАДАЙТЕ ГОЛОВНЕ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101E4B-D9DB-DF59-C769-1D7B1F41746F}"/>
              </a:ext>
            </a:extLst>
          </p:cNvPr>
          <p:cNvSpPr txBox="1"/>
          <p:nvPr/>
        </p:nvSpPr>
        <p:spPr>
          <a:xfrm>
            <a:off x="1377428" y="1873039"/>
            <a:ext cx="65527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uk-UA" sz="3200" b="1" i="0" u="none" strike="noStrike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Як розв’язують задачі на пропорційний поділ?</a:t>
            </a:r>
            <a:endParaRPr lang="uk-UA" sz="3200" b="0">
              <a:solidFill>
                <a:schemeClr val="bg1"/>
              </a:solidFill>
              <a:effectLst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BA7E45A5-5BF7-F968-16A5-2DEFFED0E0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9455405"/>
              </p:ext>
            </p:extLst>
          </p:nvPr>
        </p:nvGraphicFramePr>
        <p:xfrm>
          <a:off x="1043608" y="1006041"/>
          <a:ext cx="7272808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3100744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0E608-6739-F6DD-3F59-379A4A76E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6ED4A21-6385-DB05-B8F3-E2A0A75723E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Домашнє завдання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A91AEA-3D62-6C1E-126B-AAA730E331C0}"/>
              </a:ext>
            </a:extLst>
          </p:cNvPr>
          <p:cNvSpPr txBox="1"/>
          <p:nvPr/>
        </p:nvSpPr>
        <p:spPr>
          <a:xfrm>
            <a:off x="1377428" y="1873039"/>
            <a:ext cx="65527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uk-UA" sz="3200" b="1" i="0" u="none" strike="noStrike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Як розв’язують задачі на пропорційний поділ?</a:t>
            </a:r>
            <a:endParaRPr lang="uk-UA" sz="3200" b="0">
              <a:solidFill>
                <a:schemeClr val="bg1"/>
              </a:solidFill>
              <a:effectLst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B6DB009-882B-C72B-A03A-8929E7D58A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3846002"/>
              </p:ext>
            </p:extLst>
          </p:nvPr>
        </p:nvGraphicFramePr>
        <p:xfrm>
          <a:off x="1043608" y="1006041"/>
          <a:ext cx="7272808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563701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8509</TotalTime>
  <Words>355</Words>
  <Application>Microsoft Office PowerPoint</Application>
  <PresentationFormat>Екран (16:9)</PresentationFormat>
  <Paragraphs>48</Paragraphs>
  <Slides>22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Cambria Math</vt:lpstr>
      <vt:lpstr>PragmaticaC</vt:lpstr>
      <vt:lpstr>SchoolBookC</vt:lpstr>
      <vt:lpstr>Times New Roman</vt:lpstr>
      <vt:lpstr>Тема Office</vt:lpstr>
      <vt:lpstr>Microsoft Equation 3.0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cp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cp-04</dc:creator>
  <cp:lastModifiedBy>Пользователь</cp:lastModifiedBy>
  <cp:revision>433</cp:revision>
  <dcterms:created xsi:type="dcterms:W3CDTF">2013-08-20T06:45:45Z</dcterms:created>
  <dcterms:modified xsi:type="dcterms:W3CDTF">2026-02-11T19:34:45Z</dcterms:modified>
</cp:coreProperties>
</file>