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7" r:id="rId3"/>
    <p:sldId id="270" r:id="rId4"/>
    <p:sldId id="272" r:id="rId5"/>
    <p:sldId id="266" r:id="rId6"/>
    <p:sldId id="275" r:id="rId7"/>
    <p:sldId id="296" r:id="rId8"/>
    <p:sldId id="279" r:id="rId9"/>
    <p:sldId id="278" r:id="rId10"/>
    <p:sldId id="280" r:id="rId11"/>
    <p:sldId id="302" r:id="rId12"/>
    <p:sldId id="303" r:id="rId13"/>
    <p:sldId id="320" r:id="rId14"/>
    <p:sldId id="300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258F39"/>
    <a:srgbClr val="333333"/>
    <a:srgbClr val="C5C5C5"/>
    <a:srgbClr val="000099"/>
    <a:srgbClr val="00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3599" autoAdjust="0"/>
  </p:normalViewPr>
  <p:slideViewPr>
    <p:cSldViewPr>
      <p:cViewPr varScale="1">
        <p:scale>
          <a:sx n="55" d="100"/>
          <a:sy n="55" d="100"/>
        </p:scale>
        <p:origin x="72" y="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E2BE58E-8043-4C2C-8B05-B89E998B7F8E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023552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58"/>
          <p:cNvSpPr>
            <a:spLocks/>
          </p:cNvSpPr>
          <p:nvPr userDrawn="1"/>
        </p:nvSpPr>
        <p:spPr bwMode="gray">
          <a:xfrm>
            <a:off x="5321300" y="115888"/>
            <a:ext cx="3822700" cy="6765925"/>
          </a:xfrm>
          <a:custGeom>
            <a:avLst/>
            <a:gdLst>
              <a:gd name="T0" fmla="*/ 2147483646 w 2502"/>
              <a:gd name="T1" fmla="*/ 2147483646 h 4352"/>
              <a:gd name="T2" fmla="*/ 2147483646 w 2502"/>
              <a:gd name="T3" fmla="*/ 2147483646 h 4352"/>
              <a:gd name="T4" fmla="*/ 0 w 2502"/>
              <a:gd name="T5" fmla="*/ 2147483646 h 4352"/>
              <a:gd name="T6" fmla="*/ 2147483646 w 2502"/>
              <a:gd name="T7" fmla="*/ 2147483646 h 4352"/>
              <a:gd name="T8" fmla="*/ 2147483646 w 2502"/>
              <a:gd name="T9" fmla="*/ 2147483646 h 4352"/>
              <a:gd name="T10" fmla="*/ 2147483646 w 2502"/>
              <a:gd name="T11" fmla="*/ 0 h 4352"/>
              <a:gd name="T12" fmla="*/ 2147483646 w 2502"/>
              <a:gd name="T13" fmla="*/ 2147483646 h 43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02" h="4352">
                <a:moveTo>
                  <a:pt x="882" y="17"/>
                </a:moveTo>
                <a:cubicBezTo>
                  <a:pt x="2077" y="287"/>
                  <a:pt x="2361" y="1554"/>
                  <a:pt x="2105" y="2560"/>
                </a:cubicBezTo>
                <a:cubicBezTo>
                  <a:pt x="1849" y="3566"/>
                  <a:pt x="905" y="3993"/>
                  <a:pt x="0" y="4344"/>
                </a:cubicBezTo>
                <a:lnTo>
                  <a:pt x="1242" y="4352"/>
                </a:lnTo>
                <a:cubicBezTo>
                  <a:pt x="1563" y="4096"/>
                  <a:pt x="2205" y="3360"/>
                  <a:pt x="2336" y="2584"/>
                </a:cubicBezTo>
                <a:cubicBezTo>
                  <a:pt x="2468" y="1808"/>
                  <a:pt x="2502" y="416"/>
                  <a:pt x="1186" y="0"/>
                </a:cubicBezTo>
                <a:lnTo>
                  <a:pt x="882" y="17"/>
                </a:lnTo>
                <a:close/>
              </a:path>
            </a:pathLst>
          </a:custGeom>
          <a:gradFill rotWithShape="1">
            <a:gsLst>
              <a:gs pos="0">
                <a:srgbClr val="E3FED8"/>
              </a:gs>
              <a:gs pos="100000">
                <a:srgbClr val="99FA72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4" dir="b"/>
          </a:scene3d>
          <a:sp3d extrusionH="354000" prstMaterial="legacyMetal">
            <a:bevelT w="13500" h="13500" prst="angle"/>
            <a:bevelB w="13500" h="13500" prst="angle"/>
            <a:extrusionClr>
              <a:srgbClr val="258F39"/>
            </a:extrusionClr>
            <a:contourClr>
              <a:srgbClr val="E3FED8"/>
            </a:contourClr>
          </a:sp3d>
        </p:spPr>
        <p:txBody>
          <a:bodyPr>
            <a:flatTx/>
          </a:bodyPr>
          <a:lstStyle/>
          <a:p>
            <a:endParaRPr lang="uk-UA"/>
          </a:p>
        </p:txBody>
      </p:sp>
      <p:grpSp>
        <p:nvGrpSpPr>
          <p:cNvPr id="5" name="Group 79"/>
          <p:cNvGrpSpPr>
            <a:grpSpLocks/>
          </p:cNvGrpSpPr>
          <p:nvPr userDrawn="1"/>
        </p:nvGrpSpPr>
        <p:grpSpPr bwMode="auto">
          <a:xfrm>
            <a:off x="755650" y="1196975"/>
            <a:ext cx="7848600" cy="4859338"/>
            <a:chOff x="96" y="509"/>
            <a:chExt cx="5328" cy="3567"/>
          </a:xfrm>
        </p:grpSpPr>
        <p:grpSp>
          <p:nvGrpSpPr>
            <p:cNvPr id="6" name="Group 80"/>
            <p:cNvGrpSpPr>
              <a:grpSpLocks/>
            </p:cNvGrpSpPr>
            <p:nvPr/>
          </p:nvGrpSpPr>
          <p:grpSpPr bwMode="auto">
            <a:xfrm>
              <a:off x="252" y="509"/>
              <a:ext cx="630" cy="3550"/>
              <a:chOff x="252" y="509"/>
              <a:chExt cx="630" cy="3550"/>
            </a:xfrm>
          </p:grpSpPr>
          <p:sp>
            <p:nvSpPr>
              <p:cNvPr id="53" name="Line 81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54" name="Line 82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55" name="Line 83"/>
              <p:cNvSpPr>
                <a:spLocks noChangeShapeType="1"/>
              </p:cNvSpPr>
              <p:nvPr/>
            </p:nvSpPr>
            <p:spPr bwMode="auto">
              <a:xfrm flipV="1">
                <a:off x="669" y="528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56" name="Line 8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7" name="Group 85"/>
            <p:cNvGrpSpPr>
              <a:grpSpLocks/>
            </p:cNvGrpSpPr>
            <p:nvPr/>
          </p:nvGrpSpPr>
          <p:grpSpPr bwMode="auto">
            <a:xfrm rot="5400000">
              <a:off x="1195" y="-389"/>
              <a:ext cx="3190" cy="5328"/>
              <a:chOff x="1634" y="771"/>
              <a:chExt cx="3661" cy="4098"/>
            </a:xfrm>
          </p:grpSpPr>
          <p:grpSp>
            <p:nvGrpSpPr>
              <p:cNvPr id="33" name="Group 86"/>
              <p:cNvGrpSpPr>
                <a:grpSpLocks/>
              </p:cNvGrpSpPr>
              <p:nvPr/>
            </p:nvGrpSpPr>
            <p:grpSpPr bwMode="auto">
              <a:xfrm>
                <a:off x="1634" y="781"/>
                <a:ext cx="732" cy="4088"/>
                <a:chOff x="1634" y="781"/>
                <a:chExt cx="732" cy="4088"/>
              </a:xfrm>
            </p:grpSpPr>
            <p:sp>
              <p:nvSpPr>
                <p:cNvPr id="49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634" y="824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50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878" y="781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5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118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52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2366" y="819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</p:grpSp>
          <p:grpSp>
            <p:nvGrpSpPr>
              <p:cNvPr id="34" name="Group 91"/>
              <p:cNvGrpSpPr>
                <a:grpSpLocks/>
              </p:cNvGrpSpPr>
              <p:nvPr/>
            </p:nvGrpSpPr>
            <p:grpSpPr bwMode="auto">
              <a:xfrm>
                <a:off x="2603" y="771"/>
                <a:ext cx="736" cy="4088"/>
                <a:chOff x="1633" y="782"/>
                <a:chExt cx="736" cy="4088"/>
              </a:xfrm>
            </p:grpSpPr>
            <p:sp>
              <p:nvSpPr>
                <p:cNvPr id="45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1633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6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877" y="782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7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2121" y="806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8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2369" y="820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</p:grpSp>
          <p:grpSp>
            <p:nvGrpSpPr>
              <p:cNvPr id="35" name="Group 96"/>
              <p:cNvGrpSpPr>
                <a:grpSpLocks/>
              </p:cNvGrpSpPr>
              <p:nvPr/>
            </p:nvGrpSpPr>
            <p:grpSpPr bwMode="auto">
              <a:xfrm>
                <a:off x="3590" y="781"/>
                <a:ext cx="736" cy="4088"/>
                <a:chOff x="1631" y="781"/>
                <a:chExt cx="736" cy="4088"/>
              </a:xfrm>
            </p:grpSpPr>
            <p:sp>
              <p:nvSpPr>
                <p:cNvPr id="4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631" y="824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2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1878" y="781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3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2121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4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2367" y="819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</p:grpSp>
          <p:grpSp>
            <p:nvGrpSpPr>
              <p:cNvPr id="36" name="Group 101"/>
              <p:cNvGrpSpPr>
                <a:grpSpLocks/>
              </p:cNvGrpSpPr>
              <p:nvPr/>
            </p:nvGrpSpPr>
            <p:grpSpPr bwMode="auto">
              <a:xfrm>
                <a:off x="4560" y="771"/>
                <a:ext cx="735" cy="4088"/>
                <a:chOff x="1631" y="782"/>
                <a:chExt cx="735" cy="4088"/>
              </a:xfrm>
            </p:grpSpPr>
            <p:sp>
              <p:nvSpPr>
                <p:cNvPr id="37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631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38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878" y="782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39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2120" y="806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  <p:sp>
              <p:nvSpPr>
                <p:cNvPr id="40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2366" y="820"/>
                  <a:ext cx="0" cy="4047"/>
                </a:xfrm>
                <a:prstGeom prst="line">
                  <a:avLst/>
                </a:prstGeom>
                <a:noFill/>
                <a:ln w="1270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uk-UA"/>
                </a:p>
              </p:txBody>
            </p:sp>
          </p:grpSp>
        </p:grpSp>
        <p:grpSp>
          <p:nvGrpSpPr>
            <p:cNvPr id="8" name="Group 10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29" name="Line 10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0" name="Line 10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1" name="Line 109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2" name="Line 11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9" name="Group 11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25" name="Line 11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6" name="Line 113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7" name="Line 114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8" name="Line 115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10" name="Group 11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21" name="Line 11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2" name="Line 11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3" name="Line 119"/>
              <p:cNvSpPr>
                <a:spLocks noChangeShapeType="1"/>
              </p:cNvSpPr>
              <p:nvPr/>
            </p:nvSpPr>
            <p:spPr bwMode="auto">
              <a:xfrm flipV="1">
                <a:off x="669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4" name="Line 12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11" name="Group 121"/>
            <p:cNvGrpSpPr>
              <a:grpSpLocks/>
            </p:cNvGrpSpPr>
            <p:nvPr/>
          </p:nvGrpSpPr>
          <p:grpSpPr bwMode="auto">
            <a:xfrm>
              <a:off x="3659" y="528"/>
              <a:ext cx="630" cy="3548"/>
              <a:chOff x="252" y="509"/>
              <a:chExt cx="630" cy="3548"/>
            </a:xfrm>
          </p:grpSpPr>
          <p:sp>
            <p:nvSpPr>
              <p:cNvPr id="17" name="Line 12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8" name="Line 12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9" name="Line 124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" name="Line 125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grpSp>
          <p:nvGrpSpPr>
            <p:cNvPr id="12" name="Group 12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13" name="Line 12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4" name="Line 12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5" name="Line 129"/>
              <p:cNvSpPr>
                <a:spLocks noChangeShapeType="1"/>
              </p:cNvSpPr>
              <p:nvPr/>
            </p:nvSpPr>
            <p:spPr bwMode="auto">
              <a:xfrm flipV="1">
                <a:off x="672" y="526"/>
                <a:ext cx="0" cy="3531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6" name="Line 130"/>
              <p:cNvSpPr>
                <a:spLocks noChangeShapeType="1"/>
              </p:cNvSpPr>
              <p:nvPr/>
            </p:nvSpPr>
            <p:spPr bwMode="auto">
              <a:xfrm flipV="1">
                <a:off x="882" y="526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</p:grpSp>
      <p:sp>
        <p:nvSpPr>
          <p:cNvPr id="57" name="Rectangle 54"/>
          <p:cNvSpPr>
            <a:spLocks noChangeArrowheads="1"/>
          </p:cNvSpPr>
          <p:nvPr/>
        </p:nvSpPr>
        <p:spPr bwMode="gray">
          <a:xfrm>
            <a:off x="1187450" y="5516563"/>
            <a:ext cx="742950" cy="742950"/>
          </a:xfrm>
          <a:prstGeom prst="rect">
            <a:avLst/>
          </a:prstGeom>
          <a:gradFill rotWithShape="1">
            <a:gsLst>
              <a:gs pos="0">
                <a:srgbClr val="99FA72"/>
              </a:gs>
              <a:gs pos="100000">
                <a:srgbClr val="477435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defRPr/>
            </a:pPr>
            <a:endParaRPr lang="ru-RU">
              <a:latin typeface="Arial" panose="020B0604020202020204" pitchFamily="34" charset="0"/>
            </a:endParaRPr>
          </a:p>
        </p:txBody>
      </p:sp>
      <p:sp>
        <p:nvSpPr>
          <p:cNvPr id="58" name="Freeform 27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5546" y="0"/>
              </a:cxn>
              <a:cxn ang="0">
                <a:pos x="5655" y="84"/>
              </a:cxn>
              <a:cxn ang="0">
                <a:pos x="5649" y="315"/>
              </a:cxn>
              <a:cxn ang="0">
                <a:pos x="1" y="314"/>
              </a:cxn>
              <a:cxn ang="0">
                <a:pos x="0" y="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29804"/>
                  <a:invGamma/>
                  <a:alpha val="77000"/>
                </a:schemeClr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9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60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61" name="Rectangle 49"/>
          <p:cNvSpPr>
            <a:spLocks noChangeArrowheads="1"/>
          </p:cNvSpPr>
          <p:nvPr/>
        </p:nvSpPr>
        <p:spPr bwMode="gray">
          <a:xfrm>
            <a:off x="323850" y="5516563"/>
            <a:ext cx="742950" cy="742950"/>
          </a:xfrm>
          <a:prstGeom prst="rect">
            <a:avLst/>
          </a:prstGeom>
          <a:gradFill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62" name="Rectangle 50"/>
          <p:cNvSpPr>
            <a:spLocks noChangeArrowheads="1"/>
          </p:cNvSpPr>
          <p:nvPr/>
        </p:nvSpPr>
        <p:spPr bwMode="gray">
          <a:xfrm>
            <a:off x="323850" y="4652963"/>
            <a:ext cx="741363" cy="742950"/>
          </a:xfrm>
          <a:prstGeom prst="rect">
            <a:avLst/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pic>
        <p:nvPicPr>
          <p:cNvPr id="63" name="Picture 77" descr="b699cfd5b71900647f3ef56417be1aa7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61000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53" descr="j0152694"/>
          <p:cNvPicPr preferRelativeResize="0">
            <a:picLocks noChangeArrowheads="1" noChangeShapeType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158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500438"/>
            <a:ext cx="4811713" cy="576262"/>
          </a:xfrm>
        </p:spPr>
        <p:txBody>
          <a:bodyPr/>
          <a:lstStyle>
            <a:lvl1pPr marL="0" indent="0" algn="r">
              <a:buFontTx/>
              <a:buNone/>
              <a:defRPr sz="1600" i="1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1700213"/>
            <a:ext cx="6019800" cy="1470025"/>
          </a:xfrm>
        </p:spPr>
        <p:txBody>
          <a:bodyPr/>
          <a:lstStyle>
            <a:lvl1pPr algn="r">
              <a:defRPr sz="4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6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31775" y="6445250"/>
            <a:ext cx="2205038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74925" y="6445250"/>
            <a:ext cx="2990850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B7CFE9-0507-4486-A74B-5220D4245B39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466798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2E3B3-4AF1-4C2B-8BA5-0021335153A6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9823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85ABB-354D-4134-A5D7-7C4DAE26E8AA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8817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7E487-BFDA-4ED5-B70C-7A243E5F202F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5628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DC150-48E0-4338-A898-5010C193C352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1627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2F506-7978-442B-A75E-737DA210B542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4428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A81B6-3649-4B3F-A46E-29090B21E918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6844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34922-C698-4E1B-83C5-71D03BCA6327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6110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B9107-C054-4D22-B5E3-2188CE119D36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1364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15019-5801-43E3-A13B-1580344A80D6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8668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8925" y="238125"/>
            <a:ext cx="2058988" cy="58372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29325" cy="58372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8C499-84FD-4A8C-918D-4C19341C9ED0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47835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7643813" cy="8683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341438"/>
            <a:ext cx="4038600" cy="4733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9313" y="1341438"/>
            <a:ext cx="4038600" cy="22907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59313" y="3784600"/>
            <a:ext cx="4038600" cy="22907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7CA9B-8EF2-489B-B789-727919272B22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54162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7643813" cy="8683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68313" y="1341438"/>
            <a:ext cx="4038600" cy="4733925"/>
          </a:xfr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9313" y="1341438"/>
            <a:ext cx="4038600" cy="4733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BB26B-3ED0-492D-90F1-1636B565B774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2553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7643813" cy="8683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341438"/>
            <a:ext cx="4038600" cy="4733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4733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4CABE-F7C1-478D-A4FF-5E02DBCAEF4E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78387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38125"/>
            <a:ext cx="8240713" cy="58372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2A8E7-1D38-4693-A905-8F53CC351630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46052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і чотири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44FD6-4E55-9175-F4BA-9B19B0E82FF3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3104FBA-969D-D888-4BC1-4AA41DDFCF4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7844ED6-0FDC-3125-1372-430C0D804DFA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3279B6CD-BED3-1037-23B5-58E1137F93BB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9563CFD5-EE25-94D1-9240-0B0A5A317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1B4EB99-D04E-072A-BA3D-2F435584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3EFD8BB-FDCA-8395-ACC5-F8B19E66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8760F3A-6836-CD74-B0A3-52B2276B7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51A2C02-2A26-4901-B21F-7047DC07F8E5}" type="slidenum">
              <a:rPr lang="ru-RU" altLang="uk-UA"/>
              <a:pPr/>
              <a:t>‹№›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4330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50000">
              <a:srgbClr val="CCFFCC"/>
            </a:gs>
            <a:gs pos="100000">
              <a:srgbClr val="FF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5"/>
          <p:cNvSpPr>
            <a:spLocks/>
          </p:cNvSpPr>
          <p:nvPr/>
        </p:nvSpPr>
        <p:spPr bwMode="gray">
          <a:xfrm>
            <a:off x="96838" y="6381750"/>
            <a:ext cx="8970962" cy="314325"/>
          </a:xfrm>
          <a:custGeom>
            <a:avLst/>
            <a:gdLst>
              <a:gd name="T0" fmla="*/ 2147483646 w 5651"/>
              <a:gd name="T1" fmla="*/ 2147483646 h 198"/>
              <a:gd name="T2" fmla="*/ 2147483646 w 5651"/>
              <a:gd name="T3" fmla="*/ 2147483646 h 198"/>
              <a:gd name="T4" fmla="*/ 2147483646 w 5651"/>
              <a:gd name="T5" fmla="*/ 2147483646 h 198"/>
              <a:gd name="T6" fmla="*/ 2147483646 w 5651"/>
              <a:gd name="T7" fmla="*/ 2147483646 h 198"/>
              <a:gd name="T8" fmla="*/ 2147483646 w 5651"/>
              <a:gd name="T9" fmla="*/ 2147483646 h 198"/>
              <a:gd name="T10" fmla="*/ 0 w 5651"/>
              <a:gd name="T11" fmla="*/ 0 h 198"/>
              <a:gd name="T12" fmla="*/ 2147483646 w 5651"/>
              <a:gd name="T13" fmla="*/ 2147483646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50" name="Freeform 26"/>
          <p:cNvSpPr>
            <a:spLocks/>
          </p:cNvSpPr>
          <p:nvPr/>
        </p:nvSpPr>
        <p:spPr bwMode="gray">
          <a:xfrm>
            <a:off x="103188" y="6453188"/>
            <a:ext cx="8975725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5650" y="169"/>
              </a:cxn>
              <a:cxn ang="0">
                <a:pos x="5646" y="95"/>
              </a:cxn>
              <a:cxn ang="0">
                <a:pos x="1478" y="95"/>
              </a:cxn>
              <a:cxn ang="0">
                <a:pos x="1317" y="3"/>
              </a:cxn>
              <a:cxn ang="0">
                <a:pos x="0" y="0"/>
              </a:cxn>
              <a:cxn ang="0">
                <a:pos x="0" y="176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51" name="Freeform 27"/>
          <p:cNvSpPr>
            <a:spLocks/>
          </p:cNvSpPr>
          <p:nvPr/>
        </p:nvSpPr>
        <p:spPr bwMode="gray">
          <a:xfrm>
            <a:off x="92075" y="98425"/>
            <a:ext cx="89566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82" y="0"/>
              </a:cxn>
              <a:cxn ang="0">
                <a:pos x="5639" y="45"/>
              </a:cxn>
              <a:cxn ang="0">
                <a:pos x="5636" y="113"/>
              </a:cxn>
              <a:cxn ang="0">
                <a:pos x="0" y="113"/>
              </a:cxn>
              <a:cxn ang="0">
                <a:pos x="0" y="0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52" name="Freeform 28"/>
          <p:cNvSpPr>
            <a:spLocks/>
          </p:cNvSpPr>
          <p:nvPr/>
        </p:nvSpPr>
        <p:spPr bwMode="gray">
          <a:xfrm>
            <a:off x="92075" y="307975"/>
            <a:ext cx="8955088" cy="938213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53" name="Freeform 29"/>
          <p:cNvSpPr>
            <a:spLocks/>
          </p:cNvSpPr>
          <p:nvPr/>
        </p:nvSpPr>
        <p:spPr bwMode="gray">
          <a:xfrm>
            <a:off x="92075" y="306388"/>
            <a:ext cx="8955088" cy="836612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tint val="66667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 flipV="1">
            <a:off x="95250" y="6723063"/>
            <a:ext cx="8977313" cy="55562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32" name="Freeform 35"/>
          <p:cNvSpPr>
            <a:spLocks/>
          </p:cNvSpPr>
          <p:nvPr/>
        </p:nvSpPr>
        <p:spPr bwMode="gray">
          <a:xfrm>
            <a:off x="6896100" y="1047750"/>
            <a:ext cx="2155825" cy="52388"/>
          </a:xfrm>
          <a:custGeom>
            <a:avLst/>
            <a:gdLst>
              <a:gd name="T0" fmla="*/ 0 w 1358"/>
              <a:gd name="T1" fmla="*/ 2147483646 h 33"/>
              <a:gd name="T2" fmla="*/ 2147483646 w 1358"/>
              <a:gd name="T3" fmla="*/ 0 h 33"/>
              <a:gd name="T4" fmla="*/ 2147483646 w 1358"/>
              <a:gd name="T5" fmla="*/ 2147483646 h 33"/>
              <a:gd name="T6" fmla="*/ 2147483646 w 1358"/>
              <a:gd name="T7" fmla="*/ 2147483646 h 33"/>
              <a:gd name="T8" fmla="*/ 0 w 1358"/>
              <a:gd name="T9" fmla="*/ 2147483646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38125"/>
            <a:ext cx="764381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заголовка</a:t>
            </a:r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341438"/>
            <a:ext cx="8229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048000" y="6311900"/>
            <a:ext cx="17129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830763" y="6323013"/>
            <a:ext cx="23114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092950" y="5445125"/>
            <a:ext cx="161607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0BCF83E-9964-4B70-98A2-D27888C051F6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  <p:pic>
        <p:nvPicPr>
          <p:cNvPr id="1038" name="Picture 40" descr="j0152694"/>
          <p:cNvPicPr preferRelativeResize="0">
            <a:picLocks noChangeArrowheads="1" noChangeShapeType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891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930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1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87350" y="1125538"/>
            <a:ext cx="8137525" cy="32893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 eaLnBrk="1" hangingPunct="1">
              <a:defRPr/>
            </a:pPr>
            <a:r>
              <a:rPr lang="ru-RU" sz="4400" dirty="0" err="1">
                <a:solidFill>
                  <a:srgbClr val="258F39"/>
                </a:solidFill>
                <a:latin typeface="Comic Sans MS" pitchFamily="66" charset="0"/>
              </a:rPr>
              <a:t>Розв</a:t>
            </a:r>
            <a:r>
              <a:rPr lang="en-US" sz="4400" dirty="0">
                <a:solidFill>
                  <a:srgbClr val="258F39"/>
                </a:solidFill>
                <a:latin typeface="Comic Sans MS" pitchFamily="66" charset="0"/>
              </a:rPr>
              <a:t>’</a:t>
            </a:r>
            <a:r>
              <a:rPr lang="uk-UA" sz="4400" dirty="0" err="1">
                <a:solidFill>
                  <a:srgbClr val="258F39"/>
                </a:solidFill>
                <a:latin typeface="Comic Sans MS" pitchFamily="66" charset="0"/>
              </a:rPr>
              <a:t>язування</a:t>
            </a:r>
            <a:r>
              <a:rPr lang="uk-UA" sz="4400" dirty="0">
                <a:solidFill>
                  <a:srgbClr val="258F39"/>
                </a:solidFill>
                <a:latin typeface="Comic Sans MS" pitchFamily="66" charset="0"/>
              </a:rPr>
              <a:t> вправ та задач </a:t>
            </a:r>
            <a:endParaRPr lang="ru-RU" sz="4400" dirty="0">
              <a:solidFill>
                <a:srgbClr val="258F39"/>
              </a:solidFill>
              <a:latin typeface="Comic Sans MS" pitchFamily="66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643063" y="4357688"/>
            <a:ext cx="1295400" cy="1223962"/>
          </a:xfrm>
          <a:prstGeom prst="rect">
            <a:avLst/>
          </a:prstGeom>
          <a:solidFill>
            <a:srgbClr val="FFCC00"/>
          </a:solidFill>
          <a:ln w="28575">
            <a:solidFill>
              <a:srgbClr val="339966"/>
            </a:solidFill>
            <a:miter lim="800000"/>
            <a:headEnd/>
            <a:tailEnd/>
          </a:ln>
          <a:effectLst>
            <a:outerShdw sy="50000" kx="-2453608" rotWithShape="0">
              <a:srgbClr val="808080">
                <a:alpha val="50000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uk-UA">
              <a:latin typeface="Arial" panose="020B0604020202020204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857250" y="4572000"/>
            <a:ext cx="1511300" cy="1295400"/>
          </a:xfrm>
          <a:prstGeom prst="triangle">
            <a:avLst>
              <a:gd name="adj" fmla="val 50000"/>
            </a:avLst>
          </a:prstGeom>
          <a:solidFill>
            <a:srgbClr val="33CCCC"/>
          </a:solidFill>
          <a:ln w="28575">
            <a:solidFill>
              <a:srgbClr val="339966"/>
            </a:solidFill>
            <a:miter lim="800000"/>
            <a:headEnd/>
            <a:tailEnd/>
          </a:ln>
          <a:effectLst>
            <a:outerShdw sy="50000" kx="-2453608" rotWithShape="0">
              <a:srgbClr val="808080">
                <a:alpha val="50000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uk-UA">
              <a:latin typeface="Arial" panose="020B0604020202020204" pitchFamily="34" charset="0"/>
            </a:endParaRPr>
          </a:p>
        </p:txBody>
      </p:sp>
      <p:sp>
        <p:nvSpPr>
          <p:cNvPr id="11" name="AutoShape 13"/>
          <p:cNvSpPr>
            <a:spLocks noChangeArrowheads="1"/>
          </p:cNvSpPr>
          <p:nvPr/>
        </p:nvSpPr>
        <p:spPr bwMode="auto">
          <a:xfrm>
            <a:off x="214313" y="5143500"/>
            <a:ext cx="1439862" cy="1368425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28575">
            <a:solidFill>
              <a:srgbClr val="339966"/>
            </a:solidFill>
            <a:miter lim="800000"/>
            <a:headEnd/>
            <a:tailEnd/>
          </a:ln>
          <a:effectLst>
            <a:outerShdw sy="50000" kx="-2453608" rotWithShape="0">
              <a:srgbClr val="808080">
                <a:alpha val="50000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uk-UA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600">
                <a:solidFill>
                  <a:srgbClr val="000000"/>
                </a:solidFill>
                <a:latin typeface="Comic Sans MS" panose="030F0702030302020204" pitchFamily="66" charset="0"/>
              </a:rPr>
              <a:t>Довжина кола і дуги кола</a:t>
            </a:r>
          </a:p>
        </p:txBody>
      </p:sp>
      <p:pic>
        <p:nvPicPr>
          <p:cNvPr id="7171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285875"/>
            <a:ext cx="4316413" cy="2879725"/>
          </a:xfrm>
        </p:spPr>
      </p:pic>
      <p:pic>
        <p:nvPicPr>
          <p:cNvPr id="717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85875"/>
            <a:ext cx="4338638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714750"/>
            <a:ext cx="4940300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4227513"/>
            <a:ext cx="2395538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46F9EE1B-06E1-8DFC-7AA1-79F7E977F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81038"/>
            <a:ext cx="7334250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ED50536-691F-615B-54E1-1EABA7D412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765175"/>
            <a:ext cx="3887787" cy="504825"/>
          </a:xfrm>
        </p:spPr>
        <p:txBody>
          <a:bodyPr/>
          <a:lstStyle/>
          <a:p>
            <a:r>
              <a:rPr lang="uk-UA" altLang="uk-UA" sz="2400" b="1" i="1">
                <a:latin typeface="Bookman Old Style" panose="02050604050505020204" pitchFamily="18" charset="0"/>
              </a:rPr>
              <a:t>Елементи кола</a:t>
            </a:r>
            <a:endParaRPr lang="ru-RU" altLang="uk-UA" sz="2400" b="1" i="1">
              <a:latin typeface="Bookman Old Style" panose="02050604050505020204" pitchFamily="18" charset="0"/>
            </a:endParaRPr>
          </a:p>
        </p:txBody>
      </p:sp>
      <p:pic>
        <p:nvPicPr>
          <p:cNvPr id="23555" name="Picture 3">
            <a:extLst>
              <a:ext uri="{FF2B5EF4-FFF2-40B4-BE49-F238E27FC236}">
                <a16:creationId xmlns:a16="http://schemas.microsoft.com/office/drawing/2014/main" id="{8112B8B2-E387-9FB7-C6F8-C0D91500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989138"/>
            <a:ext cx="3960812" cy="39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>
            <a:extLst>
              <a:ext uri="{FF2B5EF4-FFF2-40B4-BE49-F238E27FC236}">
                <a16:creationId xmlns:a16="http://schemas.microsoft.com/office/drawing/2014/main" id="{D4CB50D0-01DA-4D39-CE81-3BE2123B7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4365625" cy="44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Line 5">
            <a:extLst>
              <a:ext uri="{FF2B5EF4-FFF2-40B4-BE49-F238E27FC236}">
                <a16:creationId xmlns:a16="http://schemas.microsoft.com/office/drawing/2014/main" id="{A04EA7C4-A9BD-6149-95DC-1CBC1E4AF9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39975" y="1484313"/>
            <a:ext cx="1152525" cy="252095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54760BDD-3A77-9FE2-C52E-018BFC5B0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196975"/>
            <a:ext cx="1223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i="1">
                <a:latin typeface="Bookman Old Style" panose="02050604050505020204" pitchFamily="18" charset="0"/>
              </a:rPr>
              <a:t>Центр</a:t>
            </a:r>
            <a:endParaRPr lang="ru-RU" altLang="uk-UA" i="1">
              <a:latin typeface="Bookman Old Style" panose="02050604050505020204" pitchFamily="18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E74E5FB8-1477-B1D6-7A01-854EDBCEA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88913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3200" b="1" i="1">
                <a:solidFill>
                  <a:schemeClr val="accent2"/>
                </a:solidFill>
              </a:rPr>
              <a:t>Згадаймо!</a:t>
            </a:r>
            <a:endParaRPr lang="ru-RU" altLang="uk-UA" sz="3200" b="1" i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03EBBE2C-C0FF-C585-6385-7A641401A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4752975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>
            <a:extLst>
              <a:ext uri="{FF2B5EF4-FFF2-40B4-BE49-F238E27FC236}">
                <a16:creationId xmlns:a16="http://schemas.microsoft.com/office/drawing/2014/main" id="{0797B16E-539F-4982-2A5A-5E048B6CD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29000"/>
            <a:ext cx="3806825" cy="292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510AEFF3-B43D-6BDA-777F-4B65922EC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068638"/>
            <a:ext cx="4643437" cy="14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Text Box 5">
            <a:extLst>
              <a:ext uri="{FF2B5EF4-FFF2-40B4-BE49-F238E27FC236}">
                <a16:creationId xmlns:a16="http://schemas.microsoft.com/office/drawing/2014/main" id="{73558239-F538-E8CA-9333-064C4F4C3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4813"/>
            <a:ext cx="3529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2800" b="1" i="1">
                <a:latin typeface="Bookman Old Style" panose="02050604050505020204" pitchFamily="18" charset="0"/>
              </a:rPr>
              <a:t>Довжина кола</a:t>
            </a:r>
            <a:endParaRPr lang="ru-RU" altLang="uk-UA" sz="2800" b="1" i="1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>
            <a:extLst>
              <a:ext uri="{FF2B5EF4-FFF2-40B4-BE49-F238E27FC236}">
                <a16:creationId xmlns:a16="http://schemas.microsoft.com/office/drawing/2014/main" id="{5D75AB3F-A03E-A726-C872-39C8F0DE8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941888"/>
            <a:ext cx="745807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Text Box 5">
            <a:extLst>
              <a:ext uri="{FF2B5EF4-FFF2-40B4-BE49-F238E27FC236}">
                <a16:creationId xmlns:a16="http://schemas.microsoft.com/office/drawing/2014/main" id="{8D3BD395-9112-23F4-8AB8-3C651F445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476250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3600" b="1" i="1">
                <a:latin typeface="Bookman Old Style" panose="02050604050505020204" pitchFamily="18" charset="0"/>
              </a:rPr>
              <a:t>Довжина дуги кола</a:t>
            </a:r>
            <a:endParaRPr lang="ru-RU" altLang="uk-UA" sz="3600" b="1" i="1">
              <a:latin typeface="Bookman Old Style" panose="02050604050505020204" pitchFamily="18" charset="0"/>
            </a:endParaRPr>
          </a:p>
        </p:txBody>
      </p:sp>
      <p:pic>
        <p:nvPicPr>
          <p:cNvPr id="26630" name="Picture 6">
            <a:extLst>
              <a:ext uri="{FF2B5EF4-FFF2-40B4-BE49-F238E27FC236}">
                <a16:creationId xmlns:a16="http://schemas.microsoft.com/office/drawing/2014/main" id="{3565B45D-E3F2-39F1-B992-A2BF8CC92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557338"/>
            <a:ext cx="3429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1" y="1500173"/>
          <a:ext cx="8715438" cy="514353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97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8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8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9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Назва формули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Формула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>
                          <a:solidFill>
                            <a:srgbClr val="000000"/>
                          </a:solidFill>
                        </a:rPr>
                        <a:t>Позначення</a:t>
                      </a:r>
                      <a:endParaRPr lang="ru-RU" sz="2000" b="1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59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000000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Довжина кола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C=2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π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C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 –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</a:rPr>
                        <a:t>дов</a:t>
                      </a:r>
                      <a:r>
                        <a:rPr lang="uk-UA" sz="2000" b="1" dirty="0" err="1">
                          <a:solidFill>
                            <a:srgbClr val="000000"/>
                          </a:solidFill>
                        </a:rPr>
                        <a:t>жина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 кола;</a:t>
                      </a:r>
                      <a:endParaRPr lang="ru-RU" sz="2000" b="1" dirty="0">
                        <a:solidFill>
                          <a:srgbClr val="000000"/>
                        </a:solidFill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 – радіус кола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88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C=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π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D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C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 –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</a:rPr>
                        <a:t>дов</a:t>
                      </a:r>
                      <a:r>
                        <a:rPr lang="uk-UA" sz="2000" b="1" dirty="0" err="1">
                          <a:solidFill>
                            <a:srgbClr val="000000"/>
                          </a:solidFill>
                        </a:rPr>
                        <a:t>жина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 кола;</a:t>
                      </a:r>
                      <a:endParaRPr lang="ru-RU" sz="2000" b="1" dirty="0">
                        <a:solidFill>
                          <a:srgbClr val="000000"/>
                        </a:solidFill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D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 –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діаметр кола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03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   Довжина дуги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</a:rPr>
                        <a:t>l</a:t>
                      </a:r>
                      <a:r>
                        <a:rPr lang="en-US" sz="2000" b="1" baseline="-25000" dirty="0" err="1">
                          <a:solidFill>
                            <a:srgbClr val="000000"/>
                          </a:solidFill>
                        </a:rPr>
                        <a:t>α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 – </a:t>
                      </a:r>
                      <a:r>
                        <a:rPr lang="ru-RU" sz="2000" b="1" dirty="0" err="1">
                          <a:solidFill>
                            <a:srgbClr val="000000"/>
                          </a:solidFill>
                        </a:rPr>
                        <a:t>д</a:t>
                      </a:r>
                      <a:r>
                        <a:rPr lang="uk-UA" sz="2000" b="1" dirty="0" err="1">
                          <a:solidFill>
                            <a:srgbClr val="000000"/>
                          </a:solidFill>
                        </a:rPr>
                        <a:t>овжина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 дуги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;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 – радіус кола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;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α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</a:rPr>
                        <a:t> – </a:t>
                      </a:r>
                      <a:r>
                        <a:rPr lang="uk-UA" sz="2000" b="1" dirty="0">
                          <a:solidFill>
                            <a:srgbClr val="000000"/>
                          </a:solidFill>
                        </a:rPr>
                        <a:t>градусна міра відповідного центрального кута 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320" marR="5532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643446"/>
            <a:ext cx="1704975" cy="1828800"/>
          </a:xfrm>
          <a:prstGeom prst="rect">
            <a:avLst/>
          </a:prstGeom>
          <a:noFill/>
        </p:spPr>
      </p:pic>
      <p:pic>
        <p:nvPicPr>
          <p:cNvPr id="1025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714884"/>
            <a:ext cx="1714512" cy="1123950"/>
          </a:xfrm>
          <a:prstGeom prst="rect">
            <a:avLst/>
          </a:prstGeom>
          <a:noFill/>
        </p:spPr>
      </p:pic>
      <p:sp>
        <p:nvSpPr>
          <p:cNvPr id="7" name="Выноска со стрелкой вниз 6"/>
          <p:cNvSpPr/>
          <p:nvPr/>
        </p:nvSpPr>
        <p:spPr>
          <a:xfrm>
            <a:off x="0" y="0"/>
            <a:ext cx="8858280" cy="1500174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i="1" dirty="0">
                <a:solidFill>
                  <a:srgbClr val="002060"/>
                </a:solidFill>
              </a:rPr>
              <a:t>Довжина кола.  Довжина дуги кола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64F384E0-CF9F-F7E1-34C0-136D350EE7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34559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>
            <a:extLst>
              <a:ext uri="{FF2B5EF4-FFF2-40B4-BE49-F238E27FC236}">
                <a16:creationId xmlns:a16="http://schemas.microsoft.com/office/drawing/2014/main" id="{6BA8099B-FA73-0396-7594-65B798E0E6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125538"/>
            <a:ext cx="3311525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4" name="Text Box 4">
            <a:extLst>
              <a:ext uri="{FF2B5EF4-FFF2-40B4-BE49-F238E27FC236}">
                <a16:creationId xmlns:a16="http://schemas.microsoft.com/office/drawing/2014/main" id="{7838C8B4-0252-CB52-E7AD-8262DE678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04813"/>
            <a:ext cx="2592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2400" b="1" i="1">
                <a:latin typeface="Bookman Old Style" panose="02050604050505020204" pitchFamily="18" charset="0"/>
              </a:rPr>
              <a:t>Сектор</a:t>
            </a:r>
            <a:endParaRPr lang="ru-RU" altLang="uk-UA" sz="2400" b="1" i="1">
              <a:latin typeface="Bookman Old Style" panose="02050604050505020204" pitchFamily="18" charset="0"/>
            </a:endParaRP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FBA3DE50-B8E2-08D4-3DA9-110F48F75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33375"/>
            <a:ext cx="2592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2400" b="1" i="1">
                <a:latin typeface="Bookman Old Style" panose="02050604050505020204" pitchFamily="18" charset="0"/>
              </a:rPr>
              <a:t>Сегмент</a:t>
            </a:r>
            <a:endParaRPr lang="ru-RU" altLang="uk-UA" sz="2400" b="1" i="1">
              <a:latin typeface="Bookman Old Style" panose="02050604050505020204" pitchFamily="18" charset="0"/>
            </a:endParaRPr>
          </a:p>
        </p:txBody>
      </p:sp>
      <p:pic>
        <p:nvPicPr>
          <p:cNvPr id="30726" name="Picture 6">
            <a:extLst>
              <a:ext uri="{FF2B5EF4-FFF2-40B4-BE49-F238E27FC236}">
                <a16:creationId xmlns:a16="http://schemas.microsoft.com/office/drawing/2014/main" id="{738930CB-3EC6-E5F0-7FD6-4AE989F40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422775"/>
            <a:ext cx="4702175" cy="21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>
            <a:extLst>
              <a:ext uri="{FF2B5EF4-FFF2-40B4-BE49-F238E27FC236}">
                <a16:creationId xmlns:a16="http://schemas.microsoft.com/office/drawing/2014/main" id="{7AA52FA4-F73E-3A95-96EE-AA03B22F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852738"/>
            <a:ext cx="7939088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>
            <a:extLst>
              <a:ext uri="{FF2B5EF4-FFF2-40B4-BE49-F238E27FC236}">
                <a16:creationId xmlns:a16="http://schemas.microsoft.com/office/drawing/2014/main" id="{FDFCC2CF-8D70-67AD-7BFD-766F01C90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65175"/>
            <a:ext cx="8388350" cy="164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>
            <a:extLst>
              <a:ext uri="{FF2B5EF4-FFF2-40B4-BE49-F238E27FC236}">
                <a16:creationId xmlns:a16="http://schemas.microsoft.com/office/drawing/2014/main" id="{3DD49BB6-FAE5-711F-E488-A964A01B6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8640763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9" name="Picture 5">
            <a:extLst>
              <a:ext uri="{FF2B5EF4-FFF2-40B4-BE49-F238E27FC236}">
                <a16:creationId xmlns:a16="http://schemas.microsoft.com/office/drawing/2014/main" id="{3ECFBE3D-0939-2B58-9519-8A4CCDF83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708275"/>
            <a:ext cx="3611562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0" y="0"/>
            <a:ext cx="9144000" cy="6858000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/>
              <a:t>.  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571604" y="0"/>
            <a:ext cx="6429420" cy="857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00100" y="1071546"/>
          <a:ext cx="7215238" cy="525765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607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9943">
                <a:tc gridSpan="2">
                  <a:txBody>
                    <a:bodyPr/>
                    <a:lstStyle/>
                    <a:p>
                      <a:r>
                        <a:rPr lang="uk-UA" sz="4400" i="1" dirty="0">
                          <a:solidFill>
                            <a:srgbClr val="FFC000"/>
                          </a:solidFill>
                        </a:rPr>
                        <a:t> </a:t>
                      </a:r>
                      <a:r>
                        <a:rPr lang="uk-UA" sz="2400" i="1" dirty="0">
                          <a:solidFill>
                            <a:srgbClr val="FFC000"/>
                          </a:solidFill>
                        </a:rPr>
                        <a:t>Встановіть відповідність:</a:t>
                      </a:r>
                      <a:endParaRPr lang="ru-RU" sz="2400" i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943"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1.  Довжина кола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А.  С = </a:t>
                      </a:r>
                      <a:r>
                        <a:rPr lang="el-GR" sz="2400" b="1" dirty="0">
                          <a:solidFill>
                            <a:schemeClr val="bg1"/>
                          </a:solidFill>
                        </a:rPr>
                        <a:t>π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R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943"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2.  </a:t>
                      </a:r>
                      <a:r>
                        <a:rPr lang="el-GR" sz="2400" b="1" dirty="0">
                          <a:solidFill>
                            <a:schemeClr val="bg1"/>
                          </a:solidFill>
                        </a:rPr>
                        <a:t>π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Б. 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943"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3.  Довжина дуги кола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В.  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9943"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4.</a:t>
                      </a:r>
                      <a:r>
                        <a:rPr lang="uk-UA" sz="2400" b="1" baseline="0" dirty="0">
                          <a:solidFill>
                            <a:schemeClr val="bg1"/>
                          </a:solidFill>
                        </a:rPr>
                        <a:t>  Довжина півкола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Г.</a:t>
                      </a:r>
                      <a:r>
                        <a:rPr lang="uk-UA" sz="24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 С = 2</a:t>
                      </a:r>
                      <a:r>
                        <a:rPr lang="el-GR" sz="2400" b="1" dirty="0">
                          <a:solidFill>
                            <a:schemeClr val="bg1"/>
                          </a:solidFill>
                        </a:rPr>
                        <a:t>π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R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8943">
                <a:tc>
                  <a:txBody>
                    <a:bodyPr/>
                    <a:lstStyle/>
                    <a:p>
                      <a:pPr algn="l"/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400" b="1" dirty="0">
                          <a:solidFill>
                            <a:schemeClr val="bg1"/>
                          </a:solidFill>
                        </a:rPr>
                        <a:t>Д.  3,14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714620"/>
            <a:ext cx="1714512" cy="785818"/>
          </a:xfrm>
          <a:prstGeom prst="rect">
            <a:avLst/>
          </a:prstGeom>
          <a:noFill/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643314"/>
            <a:ext cx="1357322" cy="58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лыбающееся лицо 3"/>
          <p:cNvSpPr/>
          <p:nvPr/>
        </p:nvSpPr>
        <p:spPr>
          <a:xfrm>
            <a:off x="0" y="0"/>
            <a:ext cx="2928926" cy="2857496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ьная выноска 4"/>
          <p:cNvSpPr/>
          <p:nvPr/>
        </p:nvSpPr>
        <p:spPr>
          <a:xfrm>
            <a:off x="3786182" y="0"/>
            <a:ext cx="4500594" cy="2428868"/>
          </a:xfrm>
          <a:prstGeom prst="wedgeEllipseCallout">
            <a:avLst>
              <a:gd name="adj1" fmla="val -87208"/>
              <a:gd name="adj2" fmla="val 41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i="1" dirty="0">
                <a:solidFill>
                  <a:srgbClr val="FFFF00"/>
                </a:solidFill>
              </a:rPr>
              <a:t>Перевір себе</a:t>
            </a:r>
            <a:endParaRPr lang="ru-RU" sz="60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00364" y="2214554"/>
          <a:ext cx="3071834" cy="43891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35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5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3708"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1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Г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708"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2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Д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708"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3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Б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3708"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4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6600" b="1" dirty="0"/>
                        <a:t>А</a:t>
                      </a:r>
                      <a:endParaRPr lang="ru-RU" sz="6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6870" name="Picture 6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286124"/>
            <a:ext cx="2000264" cy="1928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928926" y="1643050"/>
            <a:ext cx="3050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Домашнє завдання</a:t>
            </a:r>
            <a:endParaRPr kumimoji="0" lang="uk-UA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357158" y="2992749"/>
            <a:ext cx="79592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3200" dirty="0">
                <a:solidFill>
                  <a:srgbClr val="FF0000"/>
                </a:solidFill>
              </a:rPr>
              <a:t>Розв'язати №7.1, 7.2</a:t>
            </a:r>
          </a:p>
        </p:txBody>
      </p:sp>
    </p:spTree>
  </p:cSld>
  <p:clrMapOvr>
    <a:masterClrMapping/>
  </p:clrMapOvr>
  <p:transition>
    <p:wipe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solidFill>
                  <a:srgbClr val="C00000"/>
                </a:solidFill>
              </a:rPr>
              <a:t>Дякую </a:t>
            </a:r>
          </a:p>
          <a:p>
            <a:pPr algn="ctr"/>
            <a:r>
              <a:rPr lang="uk-UA" b="1" i="1" dirty="0">
                <a:solidFill>
                  <a:srgbClr val="C00000"/>
                </a:solidFill>
              </a:rPr>
              <a:t>за роботу </a:t>
            </a:r>
          </a:p>
          <a:p>
            <a:pPr algn="ctr"/>
            <a:r>
              <a:rPr lang="uk-UA" b="1" i="1" dirty="0">
                <a:solidFill>
                  <a:srgbClr val="C00000"/>
                </a:solidFill>
              </a:rPr>
              <a:t>на уроці !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5" name="32-конечная звезда 4"/>
          <p:cNvSpPr/>
          <p:nvPr/>
        </p:nvSpPr>
        <p:spPr>
          <a:xfrm>
            <a:off x="0" y="0"/>
            <a:ext cx="9001156" cy="7072338"/>
          </a:xfrm>
          <a:prstGeom prst="star3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b="1" i="1" dirty="0">
                <a:solidFill>
                  <a:srgbClr val="258F39"/>
                </a:solidFill>
              </a:rPr>
              <a:t>Дякую </a:t>
            </a:r>
          </a:p>
          <a:p>
            <a:pPr algn="ctr"/>
            <a:r>
              <a:rPr lang="uk-UA" sz="8000" b="1" i="1" dirty="0">
                <a:solidFill>
                  <a:srgbClr val="258F39"/>
                </a:solidFill>
              </a:rPr>
              <a:t>за увагу!</a:t>
            </a:r>
            <a:endParaRPr lang="ru-RU" sz="8000" b="1" i="1" dirty="0">
              <a:solidFill>
                <a:srgbClr val="258F3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74TGp_natural_light_ani">
  <a:themeElements>
    <a:clrScheme name="574TGp_natural_light_ani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574TGp_natural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74TGp_natural_light_ani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1990</TotalTime>
  <Words>153</Words>
  <Application>Microsoft Office PowerPoint</Application>
  <PresentationFormat>Екран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9" baseType="lpstr">
      <vt:lpstr>Arial</vt:lpstr>
      <vt:lpstr>Bookman Old Style</vt:lpstr>
      <vt:lpstr>Comic Sans MS</vt:lpstr>
      <vt:lpstr>Times New Roman</vt:lpstr>
      <vt:lpstr>574TGp_natural_light_ani</vt:lpstr>
      <vt:lpstr>Розв’язування вправ та задач </vt:lpstr>
      <vt:lpstr>Довжина кола і дуги кола</vt:lpstr>
      <vt:lpstr>Презентація PowerPoint</vt:lpstr>
      <vt:lpstr>Елементи кола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МОУ СОШ №30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subject>урок</dc:subject>
  <dc:creator>Стрелкова Н.</dc:creator>
  <cp:lastModifiedBy>Пользователь</cp:lastModifiedBy>
  <cp:revision>149</cp:revision>
  <dcterms:created xsi:type="dcterms:W3CDTF">2009-07-05T12:28:04Z</dcterms:created>
  <dcterms:modified xsi:type="dcterms:W3CDTF">2026-02-10T20:35:32Z</dcterms:modified>
</cp:coreProperties>
</file>