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1" r:id="rId2"/>
    <p:sldId id="299" r:id="rId3"/>
    <p:sldId id="264" r:id="rId4"/>
    <p:sldId id="300" r:id="rId5"/>
    <p:sldId id="269" r:id="rId6"/>
    <p:sldId id="301" r:id="rId7"/>
    <p:sldId id="284" r:id="rId8"/>
    <p:sldId id="303" r:id="rId9"/>
    <p:sldId id="302" r:id="rId10"/>
    <p:sldId id="267" r:id="rId11"/>
    <p:sldId id="304" r:id="rId12"/>
    <p:sldId id="27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A40000"/>
    <a:srgbClr val="00CC00"/>
    <a:srgbClr val="66FFFF"/>
    <a:srgbClr val="320000"/>
    <a:srgbClr val="2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0BC5A-98DA-47BA-B6F0-2D3191663C3C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222C1-DA9B-4DBD-9DCB-B192F62AB6B5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C70CA9-C1C7-40EA-98E7-2447CBD03E2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BDDE-7916-4CD2-AD77-8E8B07F942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224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355BA-7ECF-46FE-960B-836A44F57327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1CED7-0FB4-4600-AC5C-65C3819A8DB5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84AF5-92D1-4252-B26C-4DAD50986F06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5C1A3-4383-4455-9A79-AAB696059695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E267D-052A-47CD-B214-63ADAB44FF45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FD853-236D-4F37-AB71-1F58621CEFCE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801CF-1C9C-4D7F-832C-D59879EF4E1E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14794-80E0-490F-BCD0-78EA656EDD6A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43098-9C99-4B06-AEFD-BB864989BC53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E9C25-76B4-4056-B412-51E015B19965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FBAC-ACAC-43B9-B3A1-0FA5194E8915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79CFE-8A20-4769-B424-0D0D4FA5B281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CFAC2-B0C6-4764-8F38-682D4A914B49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9DAE1-C2C9-4243-9196-15F0B8953BFC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0419-6A9D-40F9-BFF6-DAC28F590E78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E472D-3976-464B-880C-14DB9FFB73AE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40500-05F4-4C58-AB9C-EF4460F77D23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9FAF9-79AC-4193-A47A-611723BCA06C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92B31-BEA1-44F9-B34B-241C364B436A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7BB14-7A1F-4FB6-8775-7E80D2D2F7F5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D73F8-7062-459A-B852-6CB6341FF60F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2C46B-E3B9-4C2C-9EE6-C6AA4D74A364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C9692-E7FB-4499-A8DF-9951C4CCA18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762843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E0F1E2-00D5-4A5E-BCD7-3341D813D4F2}" type="datetimeFigureOut">
              <a:rPr lang="en-US"/>
              <a:pPr>
                <a:defRPr/>
              </a:pPr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941E12-2670-4DF6-AEC1-8E84E7EBAA4B}" type="slidenum">
              <a:rPr lang="en-US"/>
              <a:pPr>
                <a:defRPr/>
              </a:pPr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0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000" b="1" dirty="0"/>
              <a:t>Системи рівнянь з двома змінними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465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71625" y="428625"/>
            <a:ext cx="5857875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071688" y="428625"/>
            <a:ext cx="57150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b="1">
                <a:latin typeface="Calibri" pitchFamily="34" charset="0"/>
              </a:rPr>
              <a:t>Системи рівнянь </a:t>
            </a:r>
            <a:r>
              <a:rPr lang="ru-RU" b="1">
                <a:latin typeface="Calibri" pitchFamily="34" charset="0"/>
              </a:rPr>
              <a:t>	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57250" y="1857375"/>
            <a:ext cx="2857500" cy="928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57813" y="1857375"/>
            <a:ext cx="3000375" cy="928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3000" y="2071688"/>
            <a:ext cx="2786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Графічний спосіб 	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572125" y="2071688"/>
            <a:ext cx="2571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Аналітичний спосіб	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8625" y="3571875"/>
            <a:ext cx="200025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921250" y="3893345"/>
            <a:ext cx="2000250" cy="1214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rot="10800000" flipV="1">
            <a:off x="1571625" y="2786063"/>
            <a:ext cx="4714875" cy="7858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cxnSpLocks/>
          </p:cNvCxnSpPr>
          <p:nvPr/>
        </p:nvCxnSpPr>
        <p:spPr>
          <a:xfrm rot="10800000" flipV="1">
            <a:off x="5921375" y="2801939"/>
            <a:ext cx="1293813" cy="9636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28625" y="3786188"/>
            <a:ext cx="2000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latin typeface="Calibri" pitchFamily="34" charset="0"/>
              </a:rPr>
              <a:t>Метод підстановки </a:t>
            </a:r>
            <a:r>
              <a:rPr lang="ru-RU">
                <a:latin typeface="Calibri" pitchFamily="34" charset="0"/>
              </a:rPr>
              <a:t>	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164957" y="4071534"/>
            <a:ext cx="13573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>
                <a:latin typeface="Calibri" pitchFamily="34" charset="0"/>
              </a:rPr>
              <a:t>Метод </a:t>
            </a:r>
            <a:r>
              <a:rPr lang="ru-RU" b="1" dirty="0" err="1">
                <a:latin typeface="Calibri" pitchFamily="34" charset="0"/>
              </a:rPr>
              <a:t>додавання</a:t>
            </a:r>
            <a:r>
              <a:rPr lang="ru-RU" b="1" dirty="0">
                <a:latin typeface="Calibri" pitchFamily="34" charset="0"/>
              </a:rPr>
              <a:t> </a:t>
            </a:r>
            <a:r>
              <a:rPr lang="ru-RU" dirty="0">
                <a:latin typeface="Calibri" pitchFamily="34" charset="0"/>
              </a:rPr>
              <a:t>	</a:t>
            </a:r>
          </a:p>
          <a:p>
            <a:pPr eaLnBrk="1" hangingPunct="1"/>
            <a:r>
              <a:rPr lang="ru-RU" dirty="0">
                <a:latin typeface="Calibri" pitchFamily="34" charset="0"/>
              </a:rPr>
              <a:t>	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57313" y="5286375"/>
            <a:ext cx="2214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>
              <a:latin typeface="Calibri" pitchFamily="34" charset="0"/>
            </a:endParaRPr>
          </a:p>
          <a:p>
            <a:pPr algn="ctr" eaLnBrk="1" hangingPunct="1"/>
            <a:endParaRPr lang="ru-RU" b="1">
              <a:latin typeface="Calibri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43438" y="5214938"/>
            <a:ext cx="3071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br>
              <a:rPr lang="ru-RU" b="1" i="1">
                <a:latin typeface="Calibri" pitchFamily="34" charset="0"/>
              </a:rPr>
            </a:br>
            <a:r>
              <a:rPr lang="ru-RU" b="1" i="1">
                <a:latin typeface="Calibri" pitchFamily="34" charset="0"/>
              </a:rPr>
              <a:t>                    </a:t>
            </a:r>
            <a:r>
              <a:rPr lang="ru-RU" b="1">
                <a:latin typeface="Calibri" pitchFamily="34" charset="0"/>
              </a:rPr>
              <a:t>	</a:t>
            </a: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rot="10800000" flipV="1">
            <a:off x="2143125" y="1143000"/>
            <a:ext cx="2143125" cy="6429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286250" y="1143000"/>
            <a:ext cx="2071688" cy="6429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33" name="Picture 22" descr="C:\Documents and Settings\берден\Мои документы\Математика\ВСЕ О ПРЕЗЕНТАЦИИ\ФОН для презентации\картинки на школьныю тему\0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679950"/>
            <a:ext cx="2008187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293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/>
      <p:bldP spid="7" grpId="0"/>
      <p:bldP spid="12" grpId="0" animBg="1"/>
      <p:bldP spid="13" grpId="0" animBg="1"/>
      <p:bldP spid="28" grpId="0"/>
      <p:bldP spid="29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Леся\Documents\математика\min_2444_oboi_kapli_na_stek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80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Oval 5"/>
          <p:cNvSpPr>
            <a:spLocks noChangeArrowheads="1"/>
          </p:cNvSpPr>
          <p:nvPr/>
        </p:nvSpPr>
        <p:spPr bwMode="auto">
          <a:xfrm>
            <a:off x="1676400" y="533400"/>
            <a:ext cx="5759450" cy="5759450"/>
          </a:xfrm>
          <a:prstGeom prst="ellipse">
            <a:avLst/>
          </a:prstGeom>
          <a:noFill/>
          <a:ln w="9525">
            <a:solidFill>
              <a:srgbClr val="FFFFFF">
                <a:alpha val="30196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1828800" y="685800"/>
            <a:ext cx="5759450" cy="5759450"/>
          </a:xfrm>
          <a:prstGeom prst="ellipse">
            <a:avLst/>
          </a:prstGeom>
          <a:noFill/>
          <a:ln w="9525">
            <a:solidFill>
              <a:srgbClr val="FFFFFF">
                <a:alpha val="30196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5" name="Line 2"/>
          <p:cNvSpPr>
            <a:spLocks noChangeShapeType="1"/>
          </p:cNvSpPr>
          <p:nvPr/>
        </p:nvSpPr>
        <p:spPr bwMode="auto">
          <a:xfrm>
            <a:off x="250825" y="3429000"/>
            <a:ext cx="8642350" cy="0"/>
          </a:xfrm>
          <a:prstGeom prst="line">
            <a:avLst/>
          </a:prstGeom>
          <a:noFill/>
          <a:ln w="9525">
            <a:solidFill>
              <a:srgbClr val="FFFFFF">
                <a:alpha val="30196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7" name="Line 3"/>
          <p:cNvSpPr>
            <a:spLocks noChangeShapeType="1"/>
          </p:cNvSpPr>
          <p:nvPr/>
        </p:nvSpPr>
        <p:spPr bwMode="auto">
          <a:xfrm flipV="1">
            <a:off x="4648200" y="404813"/>
            <a:ext cx="0" cy="6453187"/>
          </a:xfrm>
          <a:prstGeom prst="line">
            <a:avLst/>
          </a:prstGeom>
          <a:noFill/>
          <a:ln w="9525">
            <a:solidFill>
              <a:srgbClr val="FFFFFF">
                <a:alpha val="30196"/>
              </a:srgb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4"/>
          <p:cNvSpPr>
            <a:spLocks noChangeShapeType="1"/>
          </p:cNvSpPr>
          <p:nvPr/>
        </p:nvSpPr>
        <p:spPr bwMode="auto">
          <a:xfrm flipV="1">
            <a:off x="381000" y="228600"/>
            <a:ext cx="4681538" cy="4679950"/>
          </a:xfrm>
          <a:prstGeom prst="line">
            <a:avLst/>
          </a:prstGeom>
          <a:noFill/>
          <a:ln w="9525">
            <a:solidFill>
              <a:srgbClr val="FFFFFF">
                <a:alpha val="30196"/>
              </a:srgbClr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457200"/>
            <a:ext cx="845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 i="1" dirty="0">
                <a:solidFill>
                  <a:srgbClr val="C00000"/>
                </a:solidFill>
                <a:latin typeface="Calibri" pitchFamily="34" charset="0"/>
              </a:rPr>
              <a:t>Для графічного способу розв’язування систем рівнянь треба виконати  4 кроки</a:t>
            </a:r>
            <a:r>
              <a:rPr lang="ru-RU" sz="2800" b="1" i="1" dirty="0">
                <a:solidFill>
                  <a:srgbClr val="C00000"/>
                </a:solidFill>
                <a:latin typeface="Calibri" pitchFamily="34" charset="0"/>
              </a:rPr>
              <a:t>:</a:t>
            </a:r>
            <a:r>
              <a:rPr lang="en-US" sz="28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uk-UA" sz="28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62200" y="1582738"/>
            <a:ext cx="632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1)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У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рівняннях системи виразити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через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так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щоб отримати функції (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при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необхідності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)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2)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Побудувати графіки цих функцій в одній системі 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координат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3)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Знайти координати точок перетину графіків.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4) 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Виписати у відповідь пари чисел </a:t>
            </a:r>
            <a:r>
              <a:rPr lang="uk-UA" sz="2400" b="1" kern="0" dirty="0"/>
              <a:t>(х;у), </a:t>
            </a:r>
            <a:r>
              <a:rPr lang="uk-UA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які є координатами точок перетину графіків.</a:t>
            </a:r>
            <a:endParaRPr lang="uk-UA" sz="2400" b="1" dirty="0"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66FFFF"/>
                </a:solidFill>
                <a:latin typeface="+mn-lt"/>
              </a:rPr>
              <a:t>  </a:t>
            </a:r>
            <a:endParaRPr lang="ru-RU" sz="2400" b="1" dirty="0">
              <a:solidFill>
                <a:srgbClr val="66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685800"/>
          </a:xfrm>
        </p:spPr>
        <p:txBody>
          <a:bodyPr/>
          <a:lstStyle/>
          <a:p>
            <a:pPr eaLnBrk="1" hangingPunct="1"/>
            <a:r>
              <a:rPr lang="ru-RU" sz="3200" b="1" u="sng">
                <a:solidFill>
                  <a:srgbClr val="C00000"/>
                </a:solidFill>
              </a:rPr>
              <a:t>Розв’язання систем графічним способом</a:t>
            </a:r>
            <a:endParaRPr lang="ru-RU" u="sng">
              <a:solidFill>
                <a:srgbClr val="C000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38600" y="1485900"/>
            <a:ext cx="4572000" cy="4610100"/>
            <a:chOff x="2544" y="936"/>
            <a:chExt cx="2880" cy="2904"/>
          </a:xfrm>
        </p:grpSpPr>
        <p:grpSp>
          <p:nvGrpSpPr>
            <p:cNvPr id="8222" name="Group 4"/>
            <p:cNvGrpSpPr>
              <a:grpSpLocks/>
            </p:cNvGrpSpPr>
            <p:nvPr/>
          </p:nvGrpSpPr>
          <p:grpSpPr bwMode="auto">
            <a:xfrm>
              <a:off x="2544" y="960"/>
              <a:ext cx="2880" cy="2880"/>
              <a:chOff x="2544" y="960"/>
              <a:chExt cx="2880" cy="2880"/>
            </a:xfrm>
          </p:grpSpPr>
          <p:grpSp>
            <p:nvGrpSpPr>
              <p:cNvPr id="8234" name="Group 5"/>
              <p:cNvGrpSpPr>
                <a:grpSpLocks/>
              </p:cNvGrpSpPr>
              <p:nvPr/>
            </p:nvGrpSpPr>
            <p:grpSpPr bwMode="auto">
              <a:xfrm>
                <a:off x="2544" y="960"/>
                <a:ext cx="2880" cy="2880"/>
                <a:chOff x="1248" y="864"/>
                <a:chExt cx="2880" cy="2880"/>
              </a:xfrm>
            </p:grpSpPr>
            <p:sp>
              <p:nvSpPr>
                <p:cNvPr id="8237" name="Line 6"/>
                <p:cNvSpPr>
                  <a:spLocks noChangeShapeType="1"/>
                </p:cNvSpPr>
                <p:nvPr/>
              </p:nvSpPr>
              <p:spPr bwMode="auto">
                <a:xfrm rot="5400000">
                  <a:off x="2688" y="960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38" name="Line 7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152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39" name="Line 8"/>
                <p:cNvSpPr>
                  <a:spLocks noChangeShapeType="1"/>
                </p:cNvSpPr>
                <p:nvPr/>
              </p:nvSpPr>
              <p:spPr bwMode="auto">
                <a:xfrm rot="5400000">
                  <a:off x="2688" y="576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0" name="Line 9"/>
                <p:cNvSpPr>
                  <a:spLocks noChangeShapeType="1"/>
                </p:cNvSpPr>
                <p:nvPr/>
              </p:nvSpPr>
              <p:spPr bwMode="auto">
                <a:xfrm rot="5400000">
                  <a:off x="2688" y="768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1" name="Line 10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344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2" name="Line 11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536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3" name="Line 12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92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4" name="Line 13"/>
                <p:cNvSpPr>
                  <a:spLocks noChangeShapeType="1"/>
                </p:cNvSpPr>
                <p:nvPr/>
              </p:nvSpPr>
              <p:spPr bwMode="auto">
                <a:xfrm rot="5400000">
                  <a:off x="2688" y="384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5" name="Line 14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728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6" name="Line 15"/>
                <p:cNvSpPr>
                  <a:spLocks noChangeShapeType="1"/>
                </p:cNvSpPr>
                <p:nvPr/>
              </p:nvSpPr>
              <p:spPr bwMode="auto">
                <a:xfrm rot="5400000">
                  <a:off x="2688" y="1920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7" name="Line 16"/>
                <p:cNvSpPr>
                  <a:spLocks noChangeShapeType="1"/>
                </p:cNvSpPr>
                <p:nvPr/>
              </p:nvSpPr>
              <p:spPr bwMode="auto">
                <a:xfrm rot="5400000">
                  <a:off x="2688" y="-192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8" name="Line 17"/>
                <p:cNvSpPr>
                  <a:spLocks noChangeShapeType="1"/>
                </p:cNvSpPr>
                <p:nvPr/>
              </p:nvSpPr>
              <p:spPr bwMode="auto">
                <a:xfrm rot="5400000">
                  <a:off x="2688" y="0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49" name="Line 18"/>
                <p:cNvSpPr>
                  <a:spLocks noChangeShapeType="1"/>
                </p:cNvSpPr>
                <p:nvPr/>
              </p:nvSpPr>
              <p:spPr bwMode="auto">
                <a:xfrm rot="5400000">
                  <a:off x="2688" y="-576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50" name="Line 19"/>
                <p:cNvSpPr>
                  <a:spLocks noChangeShapeType="1"/>
                </p:cNvSpPr>
                <p:nvPr/>
              </p:nvSpPr>
              <p:spPr bwMode="auto">
                <a:xfrm rot="5400000">
                  <a:off x="2688" y="-384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51" name="Line 20"/>
                <p:cNvSpPr>
                  <a:spLocks noChangeShapeType="1"/>
                </p:cNvSpPr>
                <p:nvPr/>
              </p:nvSpPr>
              <p:spPr bwMode="auto">
                <a:xfrm rot="5400000">
                  <a:off x="2688" y="2112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sp>
              <p:nvSpPr>
                <p:cNvPr id="8252" name="Line 21"/>
                <p:cNvSpPr>
                  <a:spLocks noChangeShapeType="1"/>
                </p:cNvSpPr>
                <p:nvPr/>
              </p:nvSpPr>
              <p:spPr bwMode="auto">
                <a:xfrm rot="5400000">
                  <a:off x="2688" y="2304"/>
                  <a:ext cx="0" cy="2880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uk-UA"/>
                </a:p>
              </p:txBody>
            </p:sp>
            <p:grpSp>
              <p:nvGrpSpPr>
                <p:cNvPr id="8253" name="Group 22"/>
                <p:cNvGrpSpPr>
                  <a:grpSpLocks/>
                </p:cNvGrpSpPr>
                <p:nvPr/>
              </p:nvGrpSpPr>
              <p:grpSpPr bwMode="auto">
                <a:xfrm>
                  <a:off x="1248" y="864"/>
                  <a:ext cx="2880" cy="2880"/>
                  <a:chOff x="1248" y="864"/>
                  <a:chExt cx="2880" cy="2880"/>
                </a:xfrm>
              </p:grpSpPr>
              <p:sp>
                <p:nvSpPr>
                  <p:cNvPr id="8254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592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5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784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56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976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57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58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59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3552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016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1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2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248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4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5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6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824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7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8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3936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  <p:sp>
                <p:nvSpPr>
                  <p:cNvPr id="8269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4128" y="864"/>
                    <a:ext cx="0" cy="2880"/>
                  </a:xfrm>
                  <a:prstGeom prst="line">
                    <a:avLst/>
                  </a:prstGeom>
                  <a:noFill/>
                  <a:ln w="28575">
                    <a:solidFill>
                      <a:schemeClr val="accent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uk-UA"/>
                  </a:p>
                </p:txBody>
              </p:sp>
            </p:grpSp>
          </p:grpSp>
          <p:sp>
            <p:nvSpPr>
              <p:cNvPr id="8235" name="Line 39"/>
              <p:cNvSpPr>
                <a:spLocks noChangeShapeType="1"/>
              </p:cNvSpPr>
              <p:nvPr/>
            </p:nvSpPr>
            <p:spPr bwMode="auto">
              <a:xfrm flipV="1">
                <a:off x="3120" y="960"/>
                <a:ext cx="0" cy="28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  <p:sp>
            <p:nvSpPr>
              <p:cNvPr id="8236" name="Line 40"/>
              <p:cNvSpPr>
                <a:spLocks noChangeShapeType="1"/>
              </p:cNvSpPr>
              <p:nvPr/>
            </p:nvSpPr>
            <p:spPr bwMode="auto">
              <a:xfrm>
                <a:off x="2544" y="3264"/>
                <a:ext cx="28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uk-UA"/>
              </a:p>
            </p:txBody>
          </p:sp>
        </p:grpSp>
        <p:sp>
          <p:nvSpPr>
            <p:cNvPr id="8223" name="Text Box 41"/>
            <p:cNvSpPr txBox="1">
              <a:spLocks noChangeArrowheads="1"/>
            </p:cNvSpPr>
            <p:nvPr/>
          </p:nvSpPr>
          <p:spPr bwMode="auto">
            <a:xfrm>
              <a:off x="3206" y="324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b="1">
                  <a:latin typeface="Calibri" pitchFamily="34" charset="0"/>
                </a:rPr>
                <a:t>1</a:t>
              </a:r>
            </a:p>
          </p:txBody>
        </p:sp>
        <p:sp>
          <p:nvSpPr>
            <p:cNvPr id="8224" name="Text Box 42"/>
            <p:cNvSpPr txBox="1">
              <a:spLocks noChangeArrowheads="1"/>
            </p:cNvSpPr>
            <p:nvPr/>
          </p:nvSpPr>
          <p:spPr bwMode="auto">
            <a:xfrm>
              <a:off x="2966" y="324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b="1">
                  <a:latin typeface="Calibri" pitchFamily="34" charset="0"/>
                </a:rPr>
                <a:t>0</a:t>
              </a:r>
            </a:p>
          </p:txBody>
        </p:sp>
        <p:sp>
          <p:nvSpPr>
            <p:cNvPr id="8225" name="Text Box 43"/>
            <p:cNvSpPr txBox="1">
              <a:spLocks noChangeArrowheads="1"/>
            </p:cNvSpPr>
            <p:nvPr/>
          </p:nvSpPr>
          <p:spPr bwMode="auto">
            <a:xfrm>
              <a:off x="2966" y="295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b="1">
                  <a:latin typeface="Calibri" pitchFamily="34" charset="0"/>
                </a:rPr>
                <a:t>1</a:t>
              </a:r>
            </a:p>
          </p:txBody>
        </p:sp>
        <p:sp>
          <p:nvSpPr>
            <p:cNvPr id="8226" name="Text Box 44"/>
            <p:cNvSpPr txBox="1">
              <a:spLocks noChangeArrowheads="1"/>
            </p:cNvSpPr>
            <p:nvPr/>
          </p:nvSpPr>
          <p:spPr bwMode="auto">
            <a:xfrm>
              <a:off x="2966" y="2712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27" name="Text Box 45"/>
            <p:cNvSpPr txBox="1">
              <a:spLocks noChangeArrowheads="1"/>
            </p:cNvSpPr>
            <p:nvPr/>
          </p:nvSpPr>
          <p:spPr bwMode="auto">
            <a:xfrm>
              <a:off x="4886" y="3240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28" name="Text Box 46"/>
            <p:cNvSpPr txBox="1">
              <a:spLocks noChangeArrowheads="1"/>
            </p:cNvSpPr>
            <p:nvPr/>
          </p:nvSpPr>
          <p:spPr bwMode="auto">
            <a:xfrm>
              <a:off x="5222" y="324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b="1">
                  <a:latin typeface="Calibri" pitchFamily="34" charset="0"/>
                </a:rPr>
                <a:t>x</a:t>
              </a:r>
            </a:p>
          </p:txBody>
        </p:sp>
        <p:sp>
          <p:nvSpPr>
            <p:cNvPr id="8229" name="Text Box 47"/>
            <p:cNvSpPr txBox="1">
              <a:spLocks noChangeArrowheads="1"/>
            </p:cNvSpPr>
            <p:nvPr/>
          </p:nvSpPr>
          <p:spPr bwMode="auto">
            <a:xfrm>
              <a:off x="3782" y="3240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30" name="Text Box 48"/>
            <p:cNvSpPr txBox="1">
              <a:spLocks noChangeArrowheads="1"/>
            </p:cNvSpPr>
            <p:nvPr/>
          </p:nvSpPr>
          <p:spPr bwMode="auto">
            <a:xfrm>
              <a:off x="2966" y="1992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31" name="Text Box 49"/>
            <p:cNvSpPr txBox="1">
              <a:spLocks noChangeArrowheads="1"/>
            </p:cNvSpPr>
            <p:nvPr/>
          </p:nvSpPr>
          <p:spPr bwMode="auto">
            <a:xfrm>
              <a:off x="2870" y="1224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32" name="Text Box 50"/>
            <p:cNvSpPr txBox="1">
              <a:spLocks noChangeArrowheads="1"/>
            </p:cNvSpPr>
            <p:nvPr/>
          </p:nvSpPr>
          <p:spPr bwMode="auto">
            <a:xfrm>
              <a:off x="2630" y="3240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b="1">
                <a:latin typeface="Calibri" pitchFamily="34" charset="0"/>
              </a:endParaRPr>
            </a:p>
          </p:txBody>
        </p:sp>
        <p:sp>
          <p:nvSpPr>
            <p:cNvPr id="8233" name="Text Box 51"/>
            <p:cNvSpPr txBox="1">
              <a:spLocks noChangeArrowheads="1"/>
            </p:cNvSpPr>
            <p:nvPr/>
          </p:nvSpPr>
          <p:spPr bwMode="auto">
            <a:xfrm>
              <a:off x="2918" y="93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b="1">
                  <a:latin typeface="Calibri" pitchFamily="34" charset="0"/>
                </a:rPr>
                <a:t>y</a:t>
              </a:r>
            </a:p>
          </p:txBody>
        </p:sp>
      </p:grpSp>
      <p:sp>
        <p:nvSpPr>
          <p:cNvPr id="30772" name="Line 52"/>
          <p:cNvSpPr>
            <a:spLocks noChangeShapeType="1"/>
          </p:cNvSpPr>
          <p:nvPr/>
        </p:nvSpPr>
        <p:spPr bwMode="auto">
          <a:xfrm flipV="1">
            <a:off x="4038600" y="1524000"/>
            <a:ext cx="3962400" cy="396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30774" name="Oval 54"/>
          <p:cNvSpPr>
            <a:spLocks noChangeArrowheads="1"/>
          </p:cNvSpPr>
          <p:nvPr/>
        </p:nvSpPr>
        <p:spPr bwMode="auto">
          <a:xfrm flipV="1">
            <a:off x="5500688" y="385762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77" name="AutoShape 57"/>
          <p:cNvSpPr>
            <a:spLocks noChangeArrowheads="1"/>
          </p:cNvSpPr>
          <p:nvPr/>
        </p:nvSpPr>
        <p:spPr bwMode="auto">
          <a:xfrm rot="457159">
            <a:off x="5500688" y="4000500"/>
            <a:ext cx="1219200" cy="685800"/>
          </a:xfrm>
          <a:prstGeom prst="cloudCallout">
            <a:avLst>
              <a:gd name="adj1" fmla="val -55811"/>
              <a:gd name="adj2" fmla="val 3828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Calibri" pitchFamily="34" charset="0"/>
              </a:rPr>
              <a:t>y= </a:t>
            </a:r>
          </a:p>
        </p:txBody>
      </p:sp>
      <p:sp>
        <p:nvSpPr>
          <p:cNvPr id="30778" name="AutoShape 58"/>
          <p:cNvSpPr>
            <a:spLocks noChangeArrowheads="1"/>
          </p:cNvSpPr>
          <p:nvPr/>
        </p:nvSpPr>
        <p:spPr bwMode="auto">
          <a:xfrm flipH="1">
            <a:off x="6019800" y="1752600"/>
            <a:ext cx="1219200" cy="609600"/>
          </a:xfrm>
          <a:prstGeom prst="cloudCallout">
            <a:avLst>
              <a:gd name="adj1" fmla="val -44144"/>
              <a:gd name="adj2" fmla="val 6744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Calibri" pitchFamily="34" charset="0"/>
              </a:rPr>
              <a:t>y=x+2</a:t>
            </a:r>
          </a:p>
        </p:txBody>
      </p: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428625" y="1143000"/>
            <a:ext cx="1138238" cy="796925"/>
            <a:chOff x="288" y="938"/>
            <a:chExt cx="717" cy="502"/>
          </a:xfrm>
        </p:grpSpPr>
        <p:sp>
          <p:nvSpPr>
            <p:cNvPr id="8220" name="Text Box 60"/>
            <p:cNvSpPr txBox="1">
              <a:spLocks noChangeArrowheads="1"/>
            </p:cNvSpPr>
            <p:nvPr/>
          </p:nvSpPr>
          <p:spPr bwMode="auto">
            <a:xfrm>
              <a:off x="326" y="938"/>
              <a:ext cx="679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у - х=2,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 -      = 0;</a:t>
              </a:r>
              <a:endParaRPr lang="ru-RU" b="1">
                <a:latin typeface="Calibri" pitchFamily="34" charset="0"/>
              </a:endParaRPr>
            </a:p>
          </p:txBody>
        </p:sp>
        <p:sp>
          <p:nvSpPr>
            <p:cNvPr id="8221" name="AutoShape 61"/>
            <p:cNvSpPr>
              <a:spLocks/>
            </p:cNvSpPr>
            <p:nvPr/>
          </p:nvSpPr>
          <p:spPr bwMode="auto">
            <a:xfrm>
              <a:off x="288" y="1008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30782" name="AutoShape 62"/>
          <p:cNvSpPr>
            <a:spLocks noChangeArrowheads="1"/>
          </p:cNvSpPr>
          <p:nvPr/>
        </p:nvSpPr>
        <p:spPr bwMode="auto">
          <a:xfrm>
            <a:off x="1600200" y="838200"/>
            <a:ext cx="1600200" cy="762000"/>
          </a:xfrm>
          <a:prstGeom prst="cloudCallout">
            <a:avLst>
              <a:gd name="adj1" fmla="val -49903"/>
              <a:gd name="adj2" fmla="val 4979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Calibri" pitchFamily="34" charset="0"/>
              </a:rPr>
              <a:t>Виражу у</a:t>
            </a:r>
          </a:p>
          <a:p>
            <a:pPr algn="ctr"/>
            <a:r>
              <a:rPr lang="ru-RU">
                <a:latin typeface="Calibri" pitchFamily="34" charset="0"/>
              </a:rPr>
              <a:t>через х</a:t>
            </a:r>
          </a:p>
        </p:txBody>
      </p: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533400" y="2057400"/>
            <a:ext cx="836613" cy="762000"/>
            <a:chOff x="336" y="1536"/>
            <a:chExt cx="527" cy="480"/>
          </a:xfrm>
        </p:grpSpPr>
        <p:sp>
          <p:nvSpPr>
            <p:cNvPr id="8218" name="Text Box 64"/>
            <p:cNvSpPr txBox="1">
              <a:spLocks noChangeArrowheads="1"/>
            </p:cNvSpPr>
            <p:nvPr/>
          </p:nvSpPr>
          <p:spPr bwMode="auto">
            <a:xfrm>
              <a:off x="336" y="1536"/>
              <a:ext cx="52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у=х+2,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       ;</a:t>
              </a:r>
            </a:p>
          </p:txBody>
        </p:sp>
        <p:sp>
          <p:nvSpPr>
            <p:cNvPr id="8219" name="AutoShape 65"/>
            <p:cNvSpPr>
              <a:spLocks/>
            </p:cNvSpPr>
            <p:nvPr/>
          </p:nvSpPr>
          <p:spPr bwMode="auto">
            <a:xfrm>
              <a:off x="336" y="158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30786" name="Text Box 66"/>
          <p:cNvSpPr txBox="1">
            <a:spLocks noChangeArrowheads="1"/>
          </p:cNvSpPr>
          <p:nvPr/>
        </p:nvSpPr>
        <p:spPr bwMode="auto">
          <a:xfrm>
            <a:off x="457200" y="2895600"/>
            <a:ext cx="2208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Calibri" pitchFamily="34" charset="0"/>
              </a:rPr>
              <a:t>Побудую графік</a:t>
            </a:r>
          </a:p>
          <a:p>
            <a:pPr eaLnBrk="1" hangingPunct="1"/>
            <a:r>
              <a:rPr lang="ru-RU" sz="2000" b="1">
                <a:latin typeface="Calibri" pitchFamily="34" charset="0"/>
              </a:rPr>
              <a:t>першого рівняння</a:t>
            </a:r>
            <a:endParaRPr lang="ru-RU">
              <a:latin typeface="Calibri" pitchFamily="34" charset="0"/>
            </a:endParaRPr>
          </a:p>
        </p:txBody>
      </p:sp>
      <p:sp>
        <p:nvSpPr>
          <p:cNvPr id="30798" name="Text Box 78"/>
          <p:cNvSpPr txBox="1">
            <a:spLocks noChangeArrowheads="1"/>
          </p:cNvSpPr>
          <p:nvPr/>
        </p:nvSpPr>
        <p:spPr bwMode="auto">
          <a:xfrm>
            <a:off x="609600" y="3581400"/>
            <a:ext cx="984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у=х+2</a:t>
            </a:r>
          </a:p>
        </p:txBody>
      </p:sp>
      <p:sp>
        <p:nvSpPr>
          <p:cNvPr id="30799" name="Text Box 79"/>
          <p:cNvSpPr txBox="1">
            <a:spLocks noChangeArrowheads="1"/>
          </p:cNvSpPr>
          <p:nvPr/>
        </p:nvSpPr>
        <p:spPr bwMode="auto">
          <a:xfrm>
            <a:off x="500063" y="4143375"/>
            <a:ext cx="2105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Calibri" pitchFamily="34" charset="0"/>
              </a:rPr>
              <a:t>Побудую графік</a:t>
            </a:r>
          </a:p>
          <a:p>
            <a:pPr eaLnBrk="1" hangingPunct="1"/>
            <a:r>
              <a:rPr lang="ru-RU" sz="2000" b="1">
                <a:latin typeface="Calibri" pitchFamily="34" charset="0"/>
              </a:rPr>
              <a:t>другого рівняння</a:t>
            </a:r>
          </a:p>
        </p:txBody>
      </p:sp>
      <p:sp>
        <p:nvSpPr>
          <p:cNvPr id="30800" name="Text Box 80"/>
          <p:cNvSpPr txBox="1">
            <a:spLocks noChangeArrowheads="1"/>
          </p:cNvSpPr>
          <p:nvPr/>
        </p:nvSpPr>
        <p:spPr bwMode="auto">
          <a:xfrm>
            <a:off x="642938" y="485775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у= </a:t>
            </a:r>
          </a:p>
        </p:txBody>
      </p:sp>
      <p:sp>
        <p:nvSpPr>
          <p:cNvPr id="30812" name="Text Box 92"/>
          <p:cNvSpPr txBox="1">
            <a:spLocks noChangeArrowheads="1"/>
          </p:cNvSpPr>
          <p:nvPr/>
        </p:nvSpPr>
        <p:spPr bwMode="auto">
          <a:xfrm>
            <a:off x="3962400" y="6172200"/>
            <a:ext cx="2360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Відповідь: (2; 4);(-1;1)</a:t>
            </a:r>
          </a:p>
        </p:txBody>
      </p:sp>
      <p:sp>
        <p:nvSpPr>
          <p:cNvPr id="98" name="Freeform 40"/>
          <p:cNvSpPr>
            <a:spLocks/>
          </p:cNvSpPr>
          <p:nvPr/>
        </p:nvSpPr>
        <p:spPr bwMode="auto">
          <a:xfrm>
            <a:off x="3929063" y="2643188"/>
            <a:ext cx="1968500" cy="2571750"/>
          </a:xfrm>
          <a:custGeom>
            <a:avLst/>
            <a:gdLst>
              <a:gd name="T0" fmla="*/ 0 w 1240"/>
              <a:gd name="T1" fmla="*/ 0 h 1620"/>
              <a:gd name="T2" fmla="*/ 2147483647 w 1240"/>
              <a:gd name="T3" fmla="*/ 2147483647 h 1620"/>
              <a:gd name="T4" fmla="*/ 2147483647 w 1240"/>
              <a:gd name="T5" fmla="*/ 2147483647 h 1620"/>
              <a:gd name="T6" fmla="*/ 2147483647 w 1240"/>
              <a:gd name="T7" fmla="*/ 2147483647 h 1620"/>
              <a:gd name="T8" fmla="*/ 2147483647 w 1240"/>
              <a:gd name="T9" fmla="*/ 2147483647 h 16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40"/>
              <a:gd name="T16" fmla="*/ 0 h 1620"/>
              <a:gd name="T17" fmla="*/ 1240 w 1240"/>
              <a:gd name="T18" fmla="*/ 1620 h 16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40" h="1620">
                <a:moveTo>
                  <a:pt x="0" y="0"/>
                </a:moveTo>
                <a:cubicBezTo>
                  <a:pt x="43" y="154"/>
                  <a:pt x="140" y="652"/>
                  <a:pt x="248" y="922"/>
                </a:cubicBezTo>
                <a:cubicBezTo>
                  <a:pt x="356" y="1192"/>
                  <a:pt x="521" y="1616"/>
                  <a:pt x="648" y="1618"/>
                </a:cubicBezTo>
                <a:cubicBezTo>
                  <a:pt x="775" y="1620"/>
                  <a:pt x="909" y="1200"/>
                  <a:pt x="1008" y="936"/>
                </a:cubicBezTo>
                <a:cubicBezTo>
                  <a:pt x="1107" y="672"/>
                  <a:pt x="1192" y="220"/>
                  <a:pt x="1240" y="32"/>
                </a:cubicBezTo>
              </a:path>
            </a:pathLst>
          </a:custGeom>
          <a:noFill/>
          <a:ln w="285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0" name="Oval 54"/>
          <p:cNvSpPr>
            <a:spLocks noChangeArrowheads="1"/>
          </p:cNvSpPr>
          <p:nvPr/>
        </p:nvSpPr>
        <p:spPr bwMode="auto">
          <a:xfrm flipV="1">
            <a:off x="4572000" y="478631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143625" y="4143375"/>
          <a:ext cx="3571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177569" imgH="202936" progId="Equation.3">
                  <p:embed/>
                </p:oleObj>
              </mc:Choice>
              <mc:Fallback>
                <p:oleObj name="Формула" r:id="rId2" imgW="177569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5" y="4143375"/>
                        <a:ext cx="3571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4643438" y="3714750"/>
            <a:ext cx="285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4</a:t>
            </a: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4429125" y="51435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-1</a:t>
            </a: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5429250" y="51435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2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785813" y="1428750"/>
          <a:ext cx="35718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177569" imgH="202936" progId="Equation.3">
                  <p:embed/>
                </p:oleObj>
              </mc:Choice>
              <mc:Fallback>
                <p:oleObj name="Формула" r:id="rId4" imgW="177569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1428750"/>
                        <a:ext cx="357187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857250" y="2286000"/>
          <a:ext cx="3571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177569" imgH="202936" progId="Equation.3">
                  <p:embed/>
                </p:oleObj>
              </mc:Choice>
              <mc:Fallback>
                <p:oleObj name="Формула" r:id="rId5" imgW="177569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2286000"/>
                        <a:ext cx="3571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1000125" y="4857750"/>
          <a:ext cx="3571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177569" imgH="202936" progId="Equation.3">
                  <p:embed/>
                </p:oleObj>
              </mc:Choice>
              <mc:Fallback>
                <p:oleObj name="Формула" r:id="rId6" imgW="177569" imgH="20293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4857750"/>
                        <a:ext cx="3571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142875" y="5500688"/>
            <a:ext cx="3786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b="1">
                <a:latin typeface="Calibri" pitchFamily="34" charset="0"/>
              </a:rPr>
              <a:t>Найду координати точек перетину графіків функцій</a:t>
            </a:r>
          </a:p>
        </p:txBody>
      </p:sp>
    </p:spTree>
    <p:extLst>
      <p:ext uri="{BB962C8B-B14F-4D97-AF65-F5344CB8AC3E}">
        <p14:creationId xmlns:p14="http://schemas.microsoft.com/office/powerpoint/2010/main" val="390422284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0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0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2" grpId="0" animBg="1"/>
      <p:bldP spid="30774" grpId="0" animBg="1"/>
      <p:bldP spid="30777" grpId="0" animBg="1"/>
      <p:bldP spid="30778" grpId="0" animBg="1"/>
      <p:bldP spid="30782" grpId="0" animBg="1"/>
      <p:bldP spid="30786" grpId="0"/>
      <p:bldP spid="30798" grpId="0"/>
      <p:bldP spid="30799" grpId="0"/>
      <p:bldP spid="30800" grpId="0"/>
      <p:bldP spid="30812" grpId="0"/>
      <p:bldP spid="98" grpId="0" animBg="1"/>
      <p:bldP spid="100" grpId="0" animBg="1"/>
      <p:bldP spid="104" grpId="0"/>
      <p:bldP spid="105" grpId="0"/>
      <p:bldP spid="106" grpId="0"/>
      <p:bldP spid="1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Леся\Documents\математика\min_2365_oboi_nadkushennoe_jablo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image6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4575" y="304800"/>
            <a:ext cx="1749425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057400" y="304800"/>
            <a:ext cx="49530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206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АЛГОРИТМ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04800" y="1430526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uk-UA" sz="3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Виразити з деякого рівняння системи одну змінну через іншу;</a:t>
            </a:r>
            <a:endParaRPr lang="uk-UA" sz="3200" b="1" dirty="0">
              <a:ea typeface="Calibri" pitchFamily="34" charset="0"/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uk-UA" sz="3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Підставити одержаний вираз в інше рівняння замість відповідної змінної;</a:t>
            </a:r>
            <a:endParaRPr lang="uk-UA" sz="3200" b="1" dirty="0"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uk-UA" sz="3200" b="1" dirty="0">
                <a:latin typeface="Times New Roman" pitchFamily="18" charset="0"/>
              </a:rPr>
              <a:t> Розв</a:t>
            </a:r>
            <a:r>
              <a:rPr lang="uk-UA" sz="3200" b="1" dirty="0">
                <a:latin typeface="Calibri" pitchFamily="34" charset="0"/>
              </a:rPr>
              <a:t>’</a:t>
            </a:r>
            <a:r>
              <a:rPr lang="uk-UA" sz="3200" b="1" dirty="0">
                <a:latin typeface="Times New Roman" pitchFamily="18" charset="0"/>
              </a:rPr>
              <a:t>язати одержане рівняння з однією змінною;</a:t>
            </a:r>
            <a:endParaRPr lang="uk-UA" sz="3200" b="1" dirty="0"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uk-UA" sz="3200" b="1" dirty="0">
                <a:latin typeface="Times New Roman" pitchFamily="18" charset="0"/>
              </a:rPr>
              <a:t> Знайти відповідне значення іншої змінної;</a:t>
            </a:r>
          </a:p>
          <a:p>
            <a:pPr eaLnBrk="0" hangingPunct="0">
              <a:buFontTx/>
              <a:buChar char="•"/>
            </a:pPr>
            <a:r>
              <a:rPr lang="uk-UA" sz="3200" b="1" dirty="0">
                <a:latin typeface="Times New Roman" pitchFamily="18" charset="0"/>
                <a:cs typeface="Arial" charset="0"/>
              </a:rPr>
              <a:t> Записати відповідь.</a:t>
            </a:r>
            <a:endParaRPr lang="uk-UA" sz="3200" b="1" dirty="0"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9800" y="1109714"/>
            <a:ext cx="342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 ПІДСТАНОВКИ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u="sng" dirty="0" err="1">
                <a:solidFill>
                  <a:srgbClr val="C00000"/>
                </a:solidFill>
              </a:rPr>
              <a:t>Розв’язання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системи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рівнянь</a:t>
            </a:r>
            <a:r>
              <a:rPr lang="ru-RU" b="1" u="sng" dirty="0">
                <a:solidFill>
                  <a:srgbClr val="C00000"/>
                </a:solidFill>
              </a:rPr>
              <a:t> способом </a:t>
            </a:r>
            <a:r>
              <a:rPr lang="ru-RU" b="1" u="sng" dirty="0" err="1">
                <a:solidFill>
                  <a:srgbClr val="C00000"/>
                </a:solidFill>
              </a:rPr>
              <a:t>підстановки</a:t>
            </a:r>
            <a:endParaRPr lang="ru-RU" b="1" u="sng" dirty="0">
              <a:solidFill>
                <a:srgbClr val="C0000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0063" y="2000250"/>
            <a:ext cx="1252537" cy="685800"/>
            <a:chOff x="142" y="1371"/>
            <a:chExt cx="789" cy="432"/>
          </a:xfrm>
        </p:grpSpPr>
        <p:sp>
          <p:nvSpPr>
            <p:cNvPr id="11313" name="Text Box 4"/>
            <p:cNvSpPr txBox="1">
              <a:spLocks noChangeArrowheads="1"/>
            </p:cNvSpPr>
            <p:nvPr/>
          </p:nvSpPr>
          <p:spPr bwMode="auto">
            <a:xfrm>
              <a:off x="142" y="1392"/>
              <a:ext cx="789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х - у=2,</a:t>
              </a:r>
            </a:p>
            <a:p>
              <a:pPr algn="ctr" eaLnBrk="1" hangingPunct="1"/>
              <a:r>
                <a:rPr lang="ru-RU">
                  <a:latin typeface="Calibri" pitchFamily="34" charset="0"/>
                </a:rPr>
                <a:t>                   ;</a:t>
              </a:r>
            </a:p>
          </p:txBody>
        </p:sp>
        <p:sp>
          <p:nvSpPr>
            <p:cNvPr id="11314" name="AutoShape 5"/>
            <p:cNvSpPr>
              <a:spLocks/>
            </p:cNvSpPr>
            <p:nvPr/>
          </p:nvSpPr>
          <p:spPr bwMode="auto">
            <a:xfrm>
              <a:off x="172" y="1371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071563" y="1214438"/>
            <a:ext cx="2133600" cy="762000"/>
            <a:chOff x="720" y="1248"/>
            <a:chExt cx="1344" cy="480"/>
          </a:xfrm>
        </p:grpSpPr>
        <p:sp>
          <p:nvSpPr>
            <p:cNvPr id="11311" name="AutoShape 7"/>
            <p:cNvSpPr>
              <a:spLocks noChangeArrowheads="1"/>
            </p:cNvSpPr>
            <p:nvPr/>
          </p:nvSpPr>
          <p:spPr bwMode="auto">
            <a:xfrm>
              <a:off x="720" y="1248"/>
              <a:ext cx="1344" cy="480"/>
            </a:xfrm>
            <a:prstGeom prst="cloudCallout">
              <a:avLst>
                <a:gd name="adj1" fmla="val -68898"/>
                <a:gd name="adj2" fmla="val 74375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1312" name="Text Box 8"/>
            <p:cNvSpPr txBox="1">
              <a:spLocks noChangeArrowheads="1"/>
            </p:cNvSpPr>
            <p:nvPr/>
          </p:nvSpPr>
          <p:spPr bwMode="auto">
            <a:xfrm>
              <a:off x="812" y="1344"/>
              <a:ext cx="116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Виражу х через у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697288" y="1941513"/>
            <a:ext cx="841375" cy="692150"/>
            <a:chOff x="2374" y="1706"/>
            <a:chExt cx="530" cy="436"/>
          </a:xfrm>
        </p:grpSpPr>
        <p:sp>
          <p:nvSpPr>
            <p:cNvPr id="11309" name="Text Box 10"/>
            <p:cNvSpPr txBox="1">
              <a:spLocks noChangeArrowheads="1"/>
            </p:cNvSpPr>
            <p:nvPr/>
          </p:nvSpPr>
          <p:spPr bwMode="auto">
            <a:xfrm>
              <a:off x="2374" y="1706"/>
              <a:ext cx="53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 х=2+у,</a:t>
              </a:r>
            </a:p>
            <a:p>
              <a:pPr algn="ctr" eaLnBrk="1" hangingPunct="1"/>
              <a:r>
                <a:rPr lang="ru-RU">
                  <a:latin typeface="Calibri" pitchFamily="34" charset="0"/>
                </a:rPr>
                <a:t>        </a:t>
              </a:r>
            </a:p>
          </p:txBody>
        </p:sp>
        <p:sp>
          <p:nvSpPr>
            <p:cNvPr id="11310" name="AutoShape 11"/>
            <p:cNvSpPr>
              <a:spLocks/>
            </p:cNvSpPr>
            <p:nvPr/>
          </p:nvSpPr>
          <p:spPr bwMode="auto">
            <a:xfrm>
              <a:off x="2385" y="1710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785938" y="2214563"/>
            <a:ext cx="2328862" cy="1371600"/>
            <a:chOff x="1296" y="1920"/>
            <a:chExt cx="1467" cy="864"/>
          </a:xfrm>
        </p:grpSpPr>
        <p:cxnSp>
          <p:nvCxnSpPr>
            <p:cNvPr id="11306" name="AutoShape 20"/>
            <p:cNvCxnSpPr>
              <a:cxnSpLocks noChangeShapeType="1"/>
            </p:cNvCxnSpPr>
            <p:nvPr/>
          </p:nvCxnSpPr>
          <p:spPr bwMode="auto">
            <a:xfrm rot="10800000" flipH="1" flipV="1">
              <a:off x="2352" y="1920"/>
              <a:ext cx="411" cy="259"/>
            </a:xfrm>
            <a:prstGeom prst="curvedConnector4">
              <a:avLst>
                <a:gd name="adj1" fmla="val -35037"/>
                <a:gd name="adj2" fmla="val 155597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07" name="AutoShape 21"/>
            <p:cNvSpPr>
              <a:spLocks noChangeArrowheads="1"/>
            </p:cNvSpPr>
            <p:nvPr/>
          </p:nvSpPr>
          <p:spPr bwMode="auto">
            <a:xfrm flipH="1" flipV="1">
              <a:off x="1296" y="2400"/>
              <a:ext cx="1008" cy="384"/>
            </a:xfrm>
            <a:prstGeom prst="cloudCallout">
              <a:avLst>
                <a:gd name="adj1" fmla="val -54963"/>
                <a:gd name="adj2" fmla="val 80986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1308" name="Text Box 22"/>
            <p:cNvSpPr txBox="1">
              <a:spLocks noChangeArrowheads="1"/>
            </p:cNvSpPr>
            <p:nvPr/>
          </p:nvSpPr>
          <p:spPr bwMode="auto">
            <a:xfrm>
              <a:off x="1459" y="2496"/>
              <a:ext cx="7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Підставлю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6024563" y="1900238"/>
            <a:ext cx="863600" cy="762000"/>
            <a:chOff x="3840" y="1680"/>
            <a:chExt cx="544" cy="480"/>
          </a:xfrm>
        </p:grpSpPr>
        <p:sp>
          <p:nvSpPr>
            <p:cNvPr id="11304" name="Text Box 24"/>
            <p:cNvSpPr txBox="1">
              <a:spLocks noChangeArrowheads="1"/>
            </p:cNvSpPr>
            <p:nvPr/>
          </p:nvSpPr>
          <p:spPr bwMode="auto">
            <a:xfrm>
              <a:off x="3888" y="1680"/>
              <a:ext cx="49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х=2+у,</a:t>
              </a:r>
              <a:br>
                <a:rPr lang="ru-RU">
                  <a:latin typeface="Calibri" pitchFamily="34" charset="0"/>
                </a:rPr>
              </a:br>
              <a:endParaRPr lang="ru-RU">
                <a:latin typeface="Calibri" pitchFamily="34" charset="0"/>
              </a:endParaRPr>
            </a:p>
          </p:txBody>
        </p:sp>
        <p:sp>
          <p:nvSpPr>
            <p:cNvPr id="11305" name="AutoShape 26"/>
            <p:cNvSpPr>
              <a:spLocks/>
            </p:cNvSpPr>
            <p:nvPr/>
          </p:nvSpPr>
          <p:spPr bwMode="auto">
            <a:xfrm>
              <a:off x="3840" y="1728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857750" y="2643188"/>
            <a:ext cx="2057400" cy="685800"/>
            <a:chOff x="3456" y="2256"/>
            <a:chExt cx="1296" cy="432"/>
          </a:xfrm>
        </p:grpSpPr>
        <p:sp>
          <p:nvSpPr>
            <p:cNvPr id="11302" name="AutoShape 28"/>
            <p:cNvSpPr>
              <a:spLocks noChangeArrowheads="1"/>
            </p:cNvSpPr>
            <p:nvPr/>
          </p:nvSpPr>
          <p:spPr bwMode="auto">
            <a:xfrm flipH="1" flipV="1">
              <a:off x="3456" y="2304"/>
              <a:ext cx="1296" cy="384"/>
            </a:xfrm>
            <a:prstGeom prst="cloudCallout">
              <a:avLst>
                <a:gd name="adj1" fmla="val -58875"/>
                <a:gd name="adj2" fmla="val 80727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1303" name="Text Box 29"/>
            <p:cNvSpPr txBox="1">
              <a:spLocks noChangeArrowheads="1"/>
            </p:cNvSpPr>
            <p:nvPr/>
          </p:nvSpPr>
          <p:spPr bwMode="auto">
            <a:xfrm>
              <a:off x="3816" y="2256"/>
              <a:ext cx="79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Розв’язажу</a:t>
              </a:r>
            </a:p>
            <a:p>
              <a:pPr algn="ctr" eaLnBrk="1" hangingPunct="1"/>
              <a:r>
                <a:rPr lang="uk-UA">
                  <a:latin typeface="Calibri" pitchFamily="34" charset="0"/>
                </a:rPr>
                <a:t>рівняння</a:t>
              </a:r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428625" y="4286250"/>
            <a:ext cx="863600" cy="762000"/>
            <a:chOff x="384" y="2976"/>
            <a:chExt cx="544" cy="480"/>
          </a:xfrm>
        </p:grpSpPr>
        <p:sp>
          <p:nvSpPr>
            <p:cNvPr id="11300" name="Text Box 34"/>
            <p:cNvSpPr txBox="1">
              <a:spLocks noChangeArrowheads="1"/>
            </p:cNvSpPr>
            <p:nvPr/>
          </p:nvSpPr>
          <p:spPr bwMode="auto">
            <a:xfrm>
              <a:off x="432" y="2976"/>
              <a:ext cx="49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х=2+у,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у=0;</a:t>
              </a:r>
            </a:p>
          </p:txBody>
        </p:sp>
        <p:sp>
          <p:nvSpPr>
            <p:cNvPr id="11301" name="AutoShape 35"/>
            <p:cNvSpPr>
              <a:spLocks/>
            </p:cNvSpPr>
            <p:nvPr/>
          </p:nvSpPr>
          <p:spPr bwMode="auto">
            <a:xfrm>
              <a:off x="384" y="302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214313" y="4287838"/>
            <a:ext cx="1447800" cy="1603375"/>
            <a:chOff x="270" y="3151"/>
            <a:chExt cx="912" cy="1010"/>
          </a:xfrm>
        </p:grpSpPr>
        <p:cxnSp>
          <p:nvCxnSpPr>
            <p:cNvPr id="11297" name="AutoShape 37"/>
            <p:cNvCxnSpPr>
              <a:cxnSpLocks noChangeShapeType="1"/>
            </p:cNvCxnSpPr>
            <p:nvPr/>
          </p:nvCxnSpPr>
          <p:spPr bwMode="auto">
            <a:xfrm rot="5400000" flipH="1" flipV="1">
              <a:off x="461" y="3409"/>
              <a:ext cx="518" cy="1"/>
            </a:xfrm>
            <a:prstGeom prst="curvedConnector5">
              <a:avLst>
                <a:gd name="adj1" fmla="val -2125"/>
                <a:gd name="adj2" fmla="val 51499986"/>
                <a:gd name="adj3" fmla="val 127801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8" name="AutoShape 38"/>
            <p:cNvSpPr>
              <a:spLocks noChangeArrowheads="1"/>
            </p:cNvSpPr>
            <p:nvPr/>
          </p:nvSpPr>
          <p:spPr bwMode="auto">
            <a:xfrm flipH="1" flipV="1">
              <a:off x="270" y="3825"/>
              <a:ext cx="912" cy="336"/>
            </a:xfrm>
            <a:prstGeom prst="cloudCallout">
              <a:avLst>
                <a:gd name="adj1" fmla="val -50662"/>
                <a:gd name="adj2" fmla="val 91963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1299" name="Text Box 39"/>
            <p:cNvSpPr txBox="1">
              <a:spLocks noChangeArrowheads="1"/>
            </p:cNvSpPr>
            <p:nvPr/>
          </p:nvSpPr>
          <p:spPr bwMode="auto">
            <a:xfrm>
              <a:off x="288" y="3915"/>
              <a:ext cx="8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Підставлю</a:t>
              </a:r>
            </a:p>
          </p:txBody>
        </p: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2143125" y="4214813"/>
            <a:ext cx="646113" cy="685800"/>
            <a:chOff x="1686" y="3195"/>
            <a:chExt cx="407" cy="432"/>
          </a:xfrm>
        </p:grpSpPr>
        <p:sp>
          <p:nvSpPr>
            <p:cNvPr id="11295" name="Text Box 41"/>
            <p:cNvSpPr txBox="1">
              <a:spLocks noChangeArrowheads="1"/>
            </p:cNvSpPr>
            <p:nvPr/>
          </p:nvSpPr>
          <p:spPr bwMode="auto">
            <a:xfrm>
              <a:off x="1731" y="3195"/>
              <a:ext cx="36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х=2,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у=0.</a:t>
              </a:r>
            </a:p>
          </p:txBody>
        </p:sp>
        <p:sp>
          <p:nvSpPr>
            <p:cNvPr id="11296" name="AutoShape 42"/>
            <p:cNvSpPr>
              <a:spLocks/>
            </p:cNvSpPr>
            <p:nvPr/>
          </p:nvSpPr>
          <p:spPr bwMode="auto">
            <a:xfrm>
              <a:off x="1686" y="3195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7452" name="Text Box 44"/>
          <p:cNvSpPr txBox="1">
            <a:spLocks noChangeArrowheads="1"/>
          </p:cNvSpPr>
          <p:nvPr/>
        </p:nvSpPr>
        <p:spPr bwMode="auto">
          <a:xfrm>
            <a:off x="5429250" y="6000750"/>
            <a:ext cx="1857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Відповідь: (2;0);(3;1).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42938" y="2286000"/>
          <a:ext cx="857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" imgW="672808" imgH="228501" progId="Equation.3">
                  <p:embed/>
                </p:oleObj>
              </mc:Choice>
              <mc:Fallback>
                <p:oleObj name="Формула" r:id="rId3" imgW="67280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2286000"/>
                        <a:ext cx="857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4"/>
          <p:cNvGraphicFramePr>
            <a:graphicFrameLocks noChangeAspect="1"/>
          </p:cNvGraphicFramePr>
          <p:nvPr/>
        </p:nvGraphicFramePr>
        <p:xfrm>
          <a:off x="3786188" y="2305050"/>
          <a:ext cx="12144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5" imgW="914400" imgH="228600" progId="Equation.3">
                  <p:embed/>
                </p:oleObj>
              </mc:Choice>
              <mc:Fallback>
                <p:oleObj name="Формула" r:id="rId5" imgW="914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05050"/>
                        <a:ext cx="1214437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318000" y="2314575"/>
          <a:ext cx="1508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7" imgW="114151" imgH="215619" progId="Equation.3">
                  <p:embed/>
                </p:oleObj>
              </mc:Choice>
              <mc:Fallback>
                <p:oleObj name="Формула" r:id="rId7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2314575"/>
                        <a:ext cx="1508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6215063" y="2233613"/>
          <a:ext cx="10001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9" imgW="685800" imgH="228600" progId="Equation.3">
                  <p:embed/>
                </p:oleObj>
              </mc:Choice>
              <mc:Fallback>
                <p:oleObj name="Формула" r:id="rId9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5063" y="2233613"/>
                        <a:ext cx="1000125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6786563" y="3286125"/>
          <a:ext cx="14287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1" imgW="812447" imgH="457002" progId="Equation.3">
                  <p:embed/>
                </p:oleObj>
              </mc:Choice>
              <mc:Fallback>
                <p:oleObj name="Формула" r:id="rId11" imgW="812447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63" y="3286125"/>
                        <a:ext cx="14287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786563" y="4071938"/>
            <a:ext cx="1643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у=0 или 1-у=0</a:t>
            </a:r>
          </a:p>
          <a:p>
            <a:pPr eaLnBrk="1" hangingPunct="1"/>
            <a:r>
              <a:rPr lang="ru-RU">
                <a:latin typeface="Calibri" pitchFamily="34" charset="0"/>
              </a:rPr>
              <a:t>                у=1</a:t>
            </a:r>
          </a:p>
        </p:txBody>
      </p:sp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4000500" y="4214813"/>
            <a:ext cx="858838" cy="690562"/>
            <a:chOff x="384" y="3021"/>
            <a:chExt cx="541" cy="435"/>
          </a:xfrm>
        </p:grpSpPr>
        <p:sp>
          <p:nvSpPr>
            <p:cNvPr id="11293" name="Text Box 34"/>
            <p:cNvSpPr txBox="1">
              <a:spLocks noChangeArrowheads="1"/>
            </p:cNvSpPr>
            <p:nvPr/>
          </p:nvSpPr>
          <p:spPr bwMode="auto">
            <a:xfrm>
              <a:off x="429" y="3021"/>
              <a:ext cx="49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х=2+у,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у=1;</a:t>
              </a:r>
            </a:p>
          </p:txBody>
        </p:sp>
        <p:sp>
          <p:nvSpPr>
            <p:cNvPr id="11294" name="AutoShape 35"/>
            <p:cNvSpPr>
              <a:spLocks/>
            </p:cNvSpPr>
            <p:nvPr/>
          </p:nvSpPr>
          <p:spPr bwMode="auto">
            <a:xfrm>
              <a:off x="384" y="302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3714750" y="4143375"/>
            <a:ext cx="1447800" cy="1603375"/>
            <a:chOff x="270" y="3151"/>
            <a:chExt cx="912" cy="1010"/>
          </a:xfrm>
        </p:grpSpPr>
        <p:cxnSp>
          <p:nvCxnSpPr>
            <p:cNvPr id="11290" name="AutoShape 37"/>
            <p:cNvCxnSpPr>
              <a:cxnSpLocks noChangeShapeType="1"/>
            </p:cNvCxnSpPr>
            <p:nvPr/>
          </p:nvCxnSpPr>
          <p:spPr bwMode="auto">
            <a:xfrm rot="5400000" flipH="1" flipV="1">
              <a:off x="461" y="3409"/>
              <a:ext cx="518" cy="1"/>
            </a:xfrm>
            <a:prstGeom prst="curvedConnector5">
              <a:avLst>
                <a:gd name="adj1" fmla="val -2125"/>
                <a:gd name="adj2" fmla="val 51499986"/>
                <a:gd name="adj3" fmla="val 127801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91" name="AutoShape 38"/>
            <p:cNvSpPr>
              <a:spLocks noChangeArrowheads="1"/>
            </p:cNvSpPr>
            <p:nvPr/>
          </p:nvSpPr>
          <p:spPr bwMode="auto">
            <a:xfrm flipH="1" flipV="1">
              <a:off x="270" y="3825"/>
              <a:ext cx="912" cy="336"/>
            </a:xfrm>
            <a:prstGeom prst="cloudCallout">
              <a:avLst>
                <a:gd name="adj1" fmla="val -50662"/>
                <a:gd name="adj2" fmla="val 91963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1292" name="Text Box 39"/>
            <p:cNvSpPr txBox="1">
              <a:spLocks noChangeArrowheads="1"/>
            </p:cNvSpPr>
            <p:nvPr/>
          </p:nvSpPr>
          <p:spPr bwMode="auto">
            <a:xfrm>
              <a:off x="288" y="3915"/>
              <a:ext cx="8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Підставлю</a:t>
              </a:r>
            </a:p>
          </p:txBody>
        </p:sp>
      </p:grpSp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5500688" y="4143375"/>
            <a:ext cx="646112" cy="685800"/>
            <a:chOff x="1686" y="3195"/>
            <a:chExt cx="407" cy="432"/>
          </a:xfrm>
        </p:grpSpPr>
        <p:sp>
          <p:nvSpPr>
            <p:cNvPr id="11288" name="Text Box 41"/>
            <p:cNvSpPr txBox="1">
              <a:spLocks noChangeArrowheads="1"/>
            </p:cNvSpPr>
            <p:nvPr/>
          </p:nvSpPr>
          <p:spPr bwMode="auto">
            <a:xfrm>
              <a:off x="1731" y="3195"/>
              <a:ext cx="36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х=3,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у=1.</a:t>
              </a:r>
            </a:p>
          </p:txBody>
        </p:sp>
        <p:sp>
          <p:nvSpPr>
            <p:cNvPr id="11289" name="AutoShape 42"/>
            <p:cNvSpPr>
              <a:spLocks/>
            </p:cNvSpPr>
            <p:nvPr/>
          </p:nvSpPr>
          <p:spPr bwMode="auto">
            <a:xfrm>
              <a:off x="1686" y="3195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142875" y="428625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1)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3643313" y="428625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1043821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2" grpId="0"/>
      <p:bldP spid="4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Леся\Documents\математика\abstract-math-background-design_45-79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47800" y="381000"/>
            <a:ext cx="6324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Спосіб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додавання</a:t>
            </a:r>
            <a:endParaRPr lang="ru-RU" sz="6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pic>
        <p:nvPicPr>
          <p:cNvPr id="2" name="Picture 2" descr="D:\картинки\Смайли_\Рисунок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419600"/>
            <a:ext cx="24892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u="sng" dirty="0" err="1">
                <a:solidFill>
                  <a:srgbClr val="C00000"/>
                </a:solidFill>
              </a:rPr>
              <a:t>Спосіб</a:t>
            </a:r>
            <a:r>
              <a:rPr lang="ru-RU" b="1" u="sng" dirty="0">
                <a:solidFill>
                  <a:srgbClr val="C00000"/>
                </a:solidFill>
              </a:rPr>
              <a:t> </a:t>
            </a:r>
            <a:r>
              <a:rPr lang="ru-RU" b="1" u="sng" dirty="0" err="1">
                <a:solidFill>
                  <a:srgbClr val="C00000"/>
                </a:solidFill>
              </a:rPr>
              <a:t>додавання</a:t>
            </a:r>
            <a:r>
              <a:rPr lang="ru-RU" b="1" u="sng" dirty="0">
                <a:solidFill>
                  <a:srgbClr val="C00000"/>
                </a:solidFill>
              </a:rPr>
              <a:t> (алгоритм)</a:t>
            </a:r>
            <a:br>
              <a:rPr lang="ru-RU" b="1" u="sng" dirty="0">
                <a:solidFill>
                  <a:srgbClr val="C00000"/>
                </a:solidFill>
              </a:rPr>
            </a:b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7772400" cy="4114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i="1" dirty="0" err="1"/>
              <a:t>Урівняти</a:t>
            </a:r>
            <a:r>
              <a:rPr lang="ru-RU" sz="2800" b="1" i="1" dirty="0"/>
              <a:t> </a:t>
            </a:r>
            <a:r>
              <a:rPr lang="ru-RU" sz="2800" dirty="0"/>
              <a:t> </a:t>
            </a:r>
            <a:r>
              <a:rPr lang="ru-RU" sz="2800" dirty="0" err="1"/>
              <a:t>модулі</a:t>
            </a:r>
            <a:r>
              <a:rPr lang="ru-RU" sz="2800" dirty="0"/>
              <a:t>  </a:t>
            </a:r>
            <a:r>
              <a:rPr lang="ru-RU" sz="2800" dirty="0" err="1"/>
              <a:t>коефіцієнтів</a:t>
            </a:r>
            <a:r>
              <a:rPr lang="ru-RU" sz="2800" dirty="0"/>
              <a:t>  при будь-</a:t>
            </a:r>
            <a:r>
              <a:rPr lang="ru-RU" sz="2800" dirty="0" err="1"/>
              <a:t>якій</a:t>
            </a:r>
            <a:r>
              <a:rPr lang="ru-RU" sz="2800" dirty="0"/>
              <a:t> </a:t>
            </a:r>
            <a:r>
              <a:rPr lang="ru-RU" sz="2800" dirty="0" err="1"/>
              <a:t>змінній</a:t>
            </a: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i="1" dirty="0" err="1"/>
              <a:t>Додати</a:t>
            </a:r>
            <a:r>
              <a:rPr lang="ru-RU" sz="2800" dirty="0"/>
              <a:t>  </a:t>
            </a:r>
            <a:r>
              <a:rPr lang="ru-RU" sz="2800" dirty="0" err="1"/>
              <a:t>почленно</a:t>
            </a:r>
            <a:r>
              <a:rPr lang="ru-RU" sz="2800" dirty="0"/>
              <a:t>  </a:t>
            </a:r>
            <a:r>
              <a:rPr lang="ru-RU" sz="2800" dirty="0" err="1"/>
              <a:t>рівняння</a:t>
            </a:r>
            <a:r>
              <a:rPr lang="ru-RU" sz="2800" dirty="0"/>
              <a:t>  </a:t>
            </a:r>
            <a:r>
              <a:rPr lang="ru-RU" sz="2800" dirty="0" err="1"/>
              <a:t>системи</a:t>
            </a: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err="1"/>
              <a:t>Розв’язати</a:t>
            </a:r>
            <a:r>
              <a:rPr lang="ru-RU" sz="2800" dirty="0"/>
              <a:t>  </a:t>
            </a:r>
            <a:r>
              <a:rPr lang="ru-RU" sz="2800" b="1" i="1" dirty="0" err="1"/>
              <a:t>нове</a:t>
            </a:r>
            <a:r>
              <a:rPr lang="ru-RU" sz="2800" dirty="0"/>
              <a:t>  </a:t>
            </a:r>
            <a:r>
              <a:rPr lang="ru-RU" sz="2800" dirty="0" err="1"/>
              <a:t>рівняння</a:t>
            </a:r>
            <a:r>
              <a:rPr lang="ru-RU" sz="2800" dirty="0"/>
              <a:t> і </a:t>
            </a:r>
            <a:r>
              <a:rPr lang="ru-RU" sz="2800" dirty="0" err="1"/>
              <a:t>знайти</a:t>
            </a:r>
            <a:r>
              <a:rPr lang="ru-RU" sz="2800" dirty="0"/>
              <a:t>  </a:t>
            </a:r>
            <a:r>
              <a:rPr lang="ru-RU" sz="2800" dirty="0" err="1"/>
              <a:t>значення</a:t>
            </a:r>
            <a:r>
              <a:rPr lang="ru-RU" sz="2800" dirty="0"/>
              <a:t> </a:t>
            </a:r>
            <a:r>
              <a:rPr lang="ru-RU" sz="2800" dirty="0" err="1"/>
              <a:t>однієї</a:t>
            </a:r>
            <a:r>
              <a:rPr lang="ru-RU" sz="2800" dirty="0"/>
              <a:t>  </a:t>
            </a:r>
            <a:r>
              <a:rPr lang="ru-RU" sz="2800" dirty="0" err="1"/>
              <a:t>змінної</a:t>
            </a: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i="1" dirty="0" err="1"/>
              <a:t>Підставити</a:t>
            </a:r>
            <a:r>
              <a:rPr lang="ru-RU" sz="2800" dirty="0"/>
              <a:t>  </a:t>
            </a:r>
            <a:r>
              <a:rPr lang="ru-RU" sz="2800" dirty="0" err="1"/>
              <a:t>значеня</a:t>
            </a:r>
            <a:r>
              <a:rPr lang="ru-RU" sz="2800" dirty="0"/>
              <a:t>  </a:t>
            </a:r>
            <a:r>
              <a:rPr lang="ru-RU" sz="2800" dirty="0" err="1"/>
              <a:t>знайденої</a:t>
            </a:r>
            <a:r>
              <a:rPr lang="ru-RU" sz="2800" dirty="0"/>
              <a:t>  </a:t>
            </a:r>
            <a:r>
              <a:rPr lang="ru-RU" sz="2800" dirty="0" err="1"/>
              <a:t>змінної</a:t>
            </a:r>
            <a:r>
              <a:rPr lang="ru-RU" sz="2800" dirty="0"/>
              <a:t>  в </a:t>
            </a:r>
            <a:r>
              <a:rPr lang="ru-RU" sz="2800" dirty="0" err="1"/>
              <a:t>старе</a:t>
            </a:r>
            <a:r>
              <a:rPr lang="ru-RU" sz="2800" dirty="0"/>
              <a:t>  </a:t>
            </a:r>
            <a:r>
              <a:rPr lang="ru-RU" sz="2800" dirty="0" err="1"/>
              <a:t>рівняння</a:t>
            </a:r>
            <a:r>
              <a:rPr lang="ru-RU" sz="2800" dirty="0"/>
              <a:t> і </a:t>
            </a:r>
            <a:r>
              <a:rPr lang="ru-RU" sz="2800" dirty="0" err="1"/>
              <a:t>знайти</a:t>
            </a:r>
            <a:r>
              <a:rPr lang="ru-RU" sz="2800" dirty="0"/>
              <a:t>  </a:t>
            </a:r>
            <a:r>
              <a:rPr lang="ru-RU" sz="2800" dirty="0" err="1"/>
              <a:t>значення</a:t>
            </a:r>
            <a:r>
              <a:rPr lang="ru-RU" sz="2800" dirty="0"/>
              <a:t>  </a:t>
            </a:r>
            <a:r>
              <a:rPr lang="ru-RU" sz="2800" dirty="0" err="1"/>
              <a:t>другої</a:t>
            </a:r>
            <a:r>
              <a:rPr lang="ru-RU" sz="2800" dirty="0"/>
              <a:t> </a:t>
            </a:r>
            <a:r>
              <a:rPr lang="ru-RU" sz="2800" dirty="0" err="1"/>
              <a:t>змінної</a:t>
            </a:r>
            <a:endParaRPr lang="ru-RU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err="1"/>
              <a:t>Записати</a:t>
            </a:r>
            <a:r>
              <a:rPr lang="ru-RU" sz="2800" dirty="0"/>
              <a:t>  </a:t>
            </a:r>
            <a:r>
              <a:rPr lang="ru-RU" sz="2800" dirty="0" err="1"/>
              <a:t>відповідь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9661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207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u="sng" dirty="0" err="1">
                <a:solidFill>
                  <a:srgbClr val="C00000"/>
                </a:solidFill>
              </a:rPr>
              <a:t>Розв’язання</a:t>
            </a:r>
            <a:r>
              <a:rPr lang="ru-RU" b="1" u="sng" dirty="0">
                <a:solidFill>
                  <a:srgbClr val="C00000"/>
                </a:solidFill>
              </a:rPr>
              <a:t> систем </a:t>
            </a:r>
            <a:r>
              <a:rPr lang="ru-RU" b="1" u="sng" dirty="0" err="1">
                <a:solidFill>
                  <a:srgbClr val="C00000"/>
                </a:solidFill>
              </a:rPr>
              <a:t>рівнянь</a:t>
            </a:r>
            <a:r>
              <a:rPr lang="ru-RU" b="1" u="sng" dirty="0">
                <a:solidFill>
                  <a:srgbClr val="C00000"/>
                </a:solidFill>
              </a:rPr>
              <a:t> способом </a:t>
            </a:r>
            <a:r>
              <a:rPr lang="ru-RU" b="1" u="sng" dirty="0" err="1">
                <a:solidFill>
                  <a:srgbClr val="C00000"/>
                </a:solidFill>
              </a:rPr>
              <a:t>додавання</a:t>
            </a:r>
            <a:endParaRPr lang="ru-RU" b="1" u="sng" dirty="0">
              <a:solidFill>
                <a:srgbClr val="C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0063" y="2214563"/>
            <a:ext cx="1365250" cy="796925"/>
            <a:chOff x="336" y="1226"/>
            <a:chExt cx="860" cy="502"/>
          </a:xfrm>
        </p:grpSpPr>
        <p:sp>
          <p:nvSpPr>
            <p:cNvPr id="13356" name="Text Box 3"/>
            <p:cNvSpPr txBox="1">
              <a:spLocks noChangeArrowheads="1"/>
            </p:cNvSpPr>
            <p:nvPr/>
          </p:nvSpPr>
          <p:spPr bwMode="auto">
            <a:xfrm>
              <a:off x="422" y="1226"/>
              <a:ext cx="774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dirty="0">
                  <a:latin typeface="Calibri" pitchFamily="34" charset="0"/>
                </a:rPr>
                <a:t>х</a:t>
              </a:r>
              <a:r>
                <a:rPr lang="ru-RU" baseline="30000" dirty="0">
                  <a:latin typeface="Calibri" pitchFamily="34" charset="0"/>
                </a:rPr>
                <a:t>2 </a:t>
              </a:r>
              <a:r>
                <a:rPr lang="ru-RU" dirty="0">
                  <a:latin typeface="Calibri" pitchFamily="34" charset="0"/>
                </a:rPr>
                <a:t>- 2у</a:t>
              </a:r>
              <a:r>
                <a:rPr lang="ru-RU" baseline="30000" dirty="0">
                  <a:latin typeface="Calibri" pitchFamily="34" charset="0"/>
                </a:rPr>
                <a:t>2</a:t>
              </a:r>
              <a:r>
                <a:rPr lang="ru-RU" dirty="0">
                  <a:latin typeface="Calibri" pitchFamily="34" charset="0"/>
                </a:rPr>
                <a:t>=14,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  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+ 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 =9;</a:t>
              </a:r>
            </a:p>
          </p:txBody>
        </p:sp>
        <p:sp>
          <p:nvSpPr>
            <p:cNvPr id="13357" name="AutoShape 4"/>
            <p:cNvSpPr>
              <a:spLocks/>
            </p:cNvSpPr>
            <p:nvPr/>
          </p:nvSpPr>
          <p:spPr bwMode="auto">
            <a:xfrm>
              <a:off x="336" y="1248"/>
              <a:ext cx="144" cy="480"/>
            </a:xfrm>
            <a:prstGeom prst="leftBrace">
              <a:avLst>
                <a:gd name="adj1" fmla="val 27778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0" y="304800"/>
            <a:ext cx="1524000" cy="1676400"/>
            <a:chOff x="1152" y="1968"/>
            <a:chExt cx="801" cy="1056"/>
          </a:xfrm>
        </p:grpSpPr>
        <p:sp>
          <p:nvSpPr>
            <p:cNvPr id="13354" name="AutoShape 6"/>
            <p:cNvSpPr>
              <a:spLocks noChangeArrowheads="1"/>
            </p:cNvSpPr>
            <p:nvPr/>
          </p:nvSpPr>
          <p:spPr bwMode="auto">
            <a:xfrm flipH="1">
              <a:off x="1152" y="1968"/>
              <a:ext cx="768" cy="1056"/>
            </a:xfrm>
            <a:prstGeom prst="cloudCallout">
              <a:avLst>
                <a:gd name="adj1" fmla="val -74481"/>
                <a:gd name="adj2" fmla="val 65907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3355" name="Text Box 8"/>
            <p:cNvSpPr txBox="1">
              <a:spLocks noChangeArrowheads="1"/>
            </p:cNvSpPr>
            <p:nvPr/>
          </p:nvSpPr>
          <p:spPr bwMode="auto">
            <a:xfrm>
              <a:off x="1200" y="2016"/>
              <a:ext cx="753" cy="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dirty="0" err="1">
                  <a:latin typeface="Calibri" pitchFamily="34" charset="0"/>
                </a:rPr>
                <a:t>Урівняємо</a:t>
              </a:r>
              <a:endParaRPr lang="ru-RU" dirty="0">
                <a:latin typeface="Calibri" pitchFamily="34" charset="0"/>
              </a:endParaRPr>
            </a:p>
            <a:p>
              <a:pPr eaLnBrk="1" hangingPunct="1"/>
              <a:r>
                <a:rPr lang="ru-RU" dirty="0" err="1">
                  <a:latin typeface="Calibri" pitchFamily="34" charset="0"/>
                </a:rPr>
                <a:t>модулі</a:t>
              </a:r>
              <a:endParaRPr lang="ru-RU" dirty="0">
                <a:latin typeface="Calibri" pitchFamily="34" charset="0"/>
              </a:endParaRPr>
            </a:p>
            <a:p>
              <a:pPr eaLnBrk="1" hangingPunct="1"/>
              <a:r>
                <a:rPr lang="ru-RU" dirty="0" err="1">
                  <a:latin typeface="Calibri" pitchFamily="34" charset="0"/>
                </a:rPr>
                <a:t>коефі</a:t>
              </a:r>
              <a:r>
                <a:rPr lang="ru-RU" dirty="0">
                  <a:latin typeface="Calibri" pitchFamily="34" charset="0"/>
                </a:rPr>
                <a:t>-</a:t>
              </a:r>
            </a:p>
            <a:p>
              <a:pPr eaLnBrk="1" hangingPunct="1"/>
              <a:r>
                <a:rPr lang="ru-RU" dirty="0">
                  <a:latin typeface="Calibri" pitchFamily="34" charset="0"/>
                </a:rPr>
                <a:t>  </a:t>
              </a:r>
              <a:r>
                <a:rPr lang="ru-RU" dirty="0" err="1">
                  <a:latin typeface="Calibri" pitchFamily="34" charset="0"/>
                </a:rPr>
                <a:t>цієнтів</a:t>
              </a:r>
              <a:endParaRPr lang="ru-RU" dirty="0">
                <a:latin typeface="Calibri" pitchFamily="34" charset="0"/>
              </a:endParaRPr>
            </a:p>
            <a:p>
              <a:pPr eaLnBrk="1" hangingPunct="1"/>
              <a:r>
                <a:rPr lang="ru-RU" dirty="0">
                  <a:latin typeface="Calibri" pitchFamily="34" charset="0"/>
                </a:rPr>
                <a:t>  перед у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09600" y="3352800"/>
            <a:ext cx="1338263" cy="796925"/>
            <a:chOff x="480" y="1754"/>
            <a:chExt cx="843" cy="502"/>
          </a:xfrm>
        </p:grpSpPr>
        <p:sp>
          <p:nvSpPr>
            <p:cNvPr id="13352" name="Text Box 12"/>
            <p:cNvSpPr txBox="1">
              <a:spLocks noChangeArrowheads="1"/>
            </p:cNvSpPr>
            <p:nvPr/>
          </p:nvSpPr>
          <p:spPr bwMode="auto">
            <a:xfrm>
              <a:off x="518" y="1754"/>
              <a:ext cx="80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- 2у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=14,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+2у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 =18;</a:t>
              </a:r>
            </a:p>
          </p:txBody>
        </p:sp>
        <p:sp>
          <p:nvSpPr>
            <p:cNvPr id="13353" name="AutoShape 13"/>
            <p:cNvSpPr>
              <a:spLocks/>
            </p:cNvSpPr>
            <p:nvPr/>
          </p:nvSpPr>
          <p:spPr bwMode="auto">
            <a:xfrm>
              <a:off x="480" y="1824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228600" y="3581400"/>
            <a:ext cx="35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+</a:t>
            </a: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533400" y="4495800"/>
            <a:ext cx="1398588" cy="796925"/>
            <a:chOff x="432" y="2522"/>
            <a:chExt cx="881" cy="502"/>
          </a:xfrm>
        </p:grpSpPr>
        <p:sp>
          <p:nvSpPr>
            <p:cNvPr id="13350" name="Text Box 17"/>
            <p:cNvSpPr txBox="1">
              <a:spLocks noChangeArrowheads="1"/>
            </p:cNvSpPr>
            <p:nvPr/>
          </p:nvSpPr>
          <p:spPr bwMode="auto">
            <a:xfrm>
              <a:off x="470" y="2522"/>
              <a:ext cx="84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latin typeface="Calibri" pitchFamily="34" charset="0"/>
                </a:rPr>
                <a:t>  2</a:t>
              </a:r>
              <a:r>
                <a:rPr lang="ru-RU">
                  <a:latin typeface="Calibri" pitchFamily="34" charset="0"/>
                </a:rPr>
                <a:t> х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 = </a:t>
              </a:r>
              <a:r>
                <a:rPr lang="en-US">
                  <a:latin typeface="Calibri" pitchFamily="34" charset="0"/>
                </a:rPr>
                <a:t> 32</a:t>
              </a:r>
              <a:r>
                <a:rPr lang="ru-RU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en-US">
                  <a:latin typeface="Calibri" pitchFamily="34" charset="0"/>
                </a:rPr>
                <a:t>  </a:t>
              </a:r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- 2у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=14;</a:t>
              </a:r>
            </a:p>
          </p:txBody>
        </p:sp>
        <p:sp>
          <p:nvSpPr>
            <p:cNvPr id="13351" name="AutoShape 19"/>
            <p:cNvSpPr>
              <a:spLocks/>
            </p:cNvSpPr>
            <p:nvPr/>
          </p:nvSpPr>
          <p:spPr bwMode="auto">
            <a:xfrm>
              <a:off x="432" y="2544"/>
              <a:ext cx="96" cy="480"/>
            </a:xfrm>
            <a:prstGeom prst="leftBrace">
              <a:avLst>
                <a:gd name="adj1" fmla="val 41667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143125" y="2857500"/>
            <a:ext cx="2043113" cy="762000"/>
            <a:chOff x="1536" y="1584"/>
            <a:chExt cx="1287" cy="480"/>
          </a:xfrm>
        </p:grpSpPr>
        <p:sp>
          <p:nvSpPr>
            <p:cNvPr id="13348" name="AutoShape 21"/>
            <p:cNvSpPr>
              <a:spLocks noChangeArrowheads="1"/>
            </p:cNvSpPr>
            <p:nvPr/>
          </p:nvSpPr>
          <p:spPr bwMode="auto">
            <a:xfrm>
              <a:off x="1536" y="1584"/>
              <a:ext cx="1248" cy="480"/>
            </a:xfrm>
            <a:prstGeom prst="cloudCallout">
              <a:avLst>
                <a:gd name="adj1" fmla="val -58653"/>
                <a:gd name="adj2" fmla="val 59167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3349" name="Text Box 22"/>
            <p:cNvSpPr txBox="1">
              <a:spLocks noChangeArrowheads="1"/>
            </p:cNvSpPr>
            <p:nvPr/>
          </p:nvSpPr>
          <p:spPr bwMode="auto">
            <a:xfrm>
              <a:off x="1632" y="1632"/>
              <a:ext cx="1191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Додамо рівняння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 почленно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071688" y="4000500"/>
            <a:ext cx="1905000" cy="685800"/>
            <a:chOff x="1632" y="2640"/>
            <a:chExt cx="1200" cy="432"/>
          </a:xfrm>
        </p:grpSpPr>
        <p:sp>
          <p:nvSpPr>
            <p:cNvPr id="13346" name="AutoShape 24"/>
            <p:cNvSpPr>
              <a:spLocks noChangeArrowheads="1"/>
            </p:cNvSpPr>
            <p:nvPr/>
          </p:nvSpPr>
          <p:spPr bwMode="auto">
            <a:xfrm>
              <a:off x="1632" y="2640"/>
              <a:ext cx="1200" cy="432"/>
            </a:xfrm>
            <a:prstGeom prst="cloudCallout">
              <a:avLst>
                <a:gd name="adj1" fmla="val -63583"/>
                <a:gd name="adj2" fmla="val 53009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3347" name="Text Box 25"/>
            <p:cNvSpPr txBox="1">
              <a:spLocks noChangeArrowheads="1"/>
            </p:cNvSpPr>
            <p:nvPr/>
          </p:nvSpPr>
          <p:spPr bwMode="auto">
            <a:xfrm>
              <a:off x="1777" y="2640"/>
              <a:ext cx="84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Розв’яжемо</a:t>
              </a:r>
            </a:p>
            <a:p>
              <a:pPr algn="ctr" eaLnBrk="1" hangingPunct="1"/>
              <a:r>
                <a:rPr lang="uk-UA">
                  <a:latin typeface="Calibri" pitchFamily="34" charset="0"/>
                </a:rPr>
                <a:t>рівняння</a:t>
              </a:r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533400" y="5715000"/>
            <a:ext cx="1362075" cy="762000"/>
            <a:chOff x="480" y="3216"/>
            <a:chExt cx="858" cy="480"/>
          </a:xfrm>
        </p:grpSpPr>
        <p:sp>
          <p:nvSpPr>
            <p:cNvPr id="13344" name="Text Box 27"/>
            <p:cNvSpPr txBox="1">
              <a:spLocks noChangeArrowheads="1"/>
            </p:cNvSpPr>
            <p:nvPr/>
          </p:nvSpPr>
          <p:spPr bwMode="auto">
            <a:xfrm>
              <a:off x="528" y="3216"/>
              <a:ext cx="81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>
                  <a:latin typeface="Calibri" pitchFamily="34" charset="0"/>
                </a:rPr>
                <a:t> </a:t>
              </a:r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=</a:t>
              </a:r>
              <a:r>
                <a:rPr lang="en-US">
                  <a:latin typeface="Calibri" pitchFamily="34" charset="0"/>
                </a:rPr>
                <a:t>16</a:t>
              </a:r>
              <a:r>
                <a:rPr lang="ru-RU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- 2у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=14</a:t>
              </a:r>
              <a:r>
                <a:rPr lang="en-US">
                  <a:latin typeface="Calibri" pitchFamily="34" charset="0"/>
                </a:rPr>
                <a:t> </a:t>
              </a:r>
              <a:r>
                <a:rPr lang="ru-RU">
                  <a:latin typeface="Calibri" pitchFamily="34" charset="0"/>
                </a:rPr>
                <a:t>;</a:t>
              </a:r>
            </a:p>
          </p:txBody>
        </p:sp>
        <p:sp>
          <p:nvSpPr>
            <p:cNvPr id="13345" name="AutoShape 28"/>
            <p:cNvSpPr>
              <a:spLocks/>
            </p:cNvSpPr>
            <p:nvPr/>
          </p:nvSpPr>
          <p:spPr bwMode="auto">
            <a:xfrm>
              <a:off x="480" y="3264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785813" y="5500688"/>
            <a:ext cx="3124200" cy="974725"/>
            <a:chOff x="576" y="3504"/>
            <a:chExt cx="1968" cy="614"/>
          </a:xfrm>
        </p:grpSpPr>
        <p:cxnSp>
          <p:nvCxnSpPr>
            <p:cNvPr id="13341" name="AutoShape 38"/>
            <p:cNvCxnSpPr>
              <a:cxnSpLocks noChangeShapeType="1"/>
            </p:cNvCxnSpPr>
            <p:nvPr/>
          </p:nvCxnSpPr>
          <p:spPr bwMode="auto">
            <a:xfrm rot="5400000" flipV="1">
              <a:off x="318" y="3858"/>
              <a:ext cx="518" cy="1"/>
            </a:xfrm>
            <a:prstGeom prst="bentConnector5">
              <a:avLst>
                <a:gd name="adj1" fmla="val -27801"/>
                <a:gd name="adj2" fmla="val 76100000"/>
                <a:gd name="adj3" fmla="val 127801"/>
              </a:avLst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2" name="AutoShape 39"/>
            <p:cNvSpPr>
              <a:spLocks noChangeArrowheads="1"/>
            </p:cNvSpPr>
            <p:nvPr/>
          </p:nvSpPr>
          <p:spPr bwMode="auto">
            <a:xfrm>
              <a:off x="1440" y="3504"/>
              <a:ext cx="1104" cy="432"/>
            </a:xfrm>
            <a:prstGeom prst="cloudCallout">
              <a:avLst>
                <a:gd name="adj1" fmla="val -55977"/>
                <a:gd name="adj2" fmla="val 65046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3343" name="Text Box 40"/>
            <p:cNvSpPr txBox="1">
              <a:spLocks noChangeArrowheads="1"/>
            </p:cNvSpPr>
            <p:nvPr/>
          </p:nvSpPr>
          <p:spPr bwMode="auto">
            <a:xfrm>
              <a:off x="1584" y="3600"/>
              <a:ext cx="8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Підставимо</a:t>
              </a:r>
            </a:p>
          </p:txBody>
        </p:sp>
      </p:grpSp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4876800" y="2057400"/>
            <a:ext cx="1390650" cy="720725"/>
            <a:chOff x="3072" y="1274"/>
            <a:chExt cx="876" cy="454"/>
          </a:xfrm>
        </p:grpSpPr>
        <p:sp>
          <p:nvSpPr>
            <p:cNvPr id="13339" name="Text Box 42"/>
            <p:cNvSpPr txBox="1">
              <a:spLocks noChangeArrowheads="1"/>
            </p:cNvSpPr>
            <p:nvPr/>
          </p:nvSpPr>
          <p:spPr bwMode="auto">
            <a:xfrm>
              <a:off x="3158" y="1274"/>
              <a:ext cx="79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=</a:t>
              </a:r>
              <a:r>
                <a:rPr lang="en-US">
                  <a:latin typeface="Calibri" pitchFamily="34" charset="0"/>
                </a:rPr>
                <a:t>16</a:t>
              </a:r>
              <a:r>
                <a:rPr lang="ru-RU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en-US">
                  <a:latin typeface="Calibri" pitchFamily="34" charset="0"/>
                </a:rPr>
                <a:t>16-</a:t>
              </a:r>
              <a:r>
                <a:rPr lang="ru-RU">
                  <a:latin typeface="Calibri" pitchFamily="34" charset="0"/>
                </a:rPr>
                <a:t> 2у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=14;</a:t>
              </a:r>
            </a:p>
          </p:txBody>
        </p:sp>
        <p:sp>
          <p:nvSpPr>
            <p:cNvPr id="13340" name="AutoShape 44"/>
            <p:cNvSpPr>
              <a:spLocks/>
            </p:cNvSpPr>
            <p:nvPr/>
          </p:nvSpPr>
          <p:spPr bwMode="auto">
            <a:xfrm>
              <a:off x="3072" y="1344"/>
              <a:ext cx="96" cy="384"/>
            </a:xfrm>
            <a:prstGeom prst="leftBrace">
              <a:avLst>
                <a:gd name="adj1" fmla="val 33333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1" name="Group 46"/>
          <p:cNvGrpSpPr>
            <a:grpSpLocks/>
          </p:cNvGrpSpPr>
          <p:nvPr/>
        </p:nvGrpSpPr>
        <p:grpSpPr bwMode="auto">
          <a:xfrm>
            <a:off x="6429375" y="1785938"/>
            <a:ext cx="1905000" cy="685800"/>
            <a:chOff x="1458" y="2517"/>
            <a:chExt cx="1200" cy="432"/>
          </a:xfrm>
        </p:grpSpPr>
        <p:sp>
          <p:nvSpPr>
            <p:cNvPr id="13337" name="AutoShape 47"/>
            <p:cNvSpPr>
              <a:spLocks noChangeArrowheads="1"/>
            </p:cNvSpPr>
            <p:nvPr/>
          </p:nvSpPr>
          <p:spPr bwMode="auto">
            <a:xfrm>
              <a:off x="1458" y="2517"/>
              <a:ext cx="1200" cy="432"/>
            </a:xfrm>
            <a:prstGeom prst="cloudCallout">
              <a:avLst>
                <a:gd name="adj1" fmla="val -63583"/>
                <a:gd name="adj2" fmla="val 53009"/>
              </a:avLst>
            </a:prstGeom>
            <a:solidFill>
              <a:schemeClr val="accent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ru-RU">
                <a:latin typeface="Calibri" pitchFamily="34" charset="0"/>
              </a:endParaRPr>
            </a:p>
          </p:txBody>
        </p:sp>
        <p:sp>
          <p:nvSpPr>
            <p:cNvPr id="13338" name="Text Box 48"/>
            <p:cNvSpPr txBox="1">
              <a:spLocks noChangeArrowheads="1"/>
            </p:cNvSpPr>
            <p:nvPr/>
          </p:nvSpPr>
          <p:spPr bwMode="auto">
            <a:xfrm>
              <a:off x="1591" y="2517"/>
              <a:ext cx="84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>
                  <a:latin typeface="Calibri" pitchFamily="34" charset="0"/>
                </a:rPr>
                <a:t>Розв’яжемо</a:t>
              </a:r>
            </a:p>
            <a:p>
              <a:pPr algn="ctr" eaLnBrk="1" hangingPunct="1"/>
              <a:r>
                <a:rPr lang="uk-UA">
                  <a:latin typeface="Calibri" pitchFamily="34" charset="0"/>
                </a:rPr>
                <a:t>рівняння</a:t>
              </a:r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4929188" y="3000375"/>
            <a:ext cx="809625" cy="685800"/>
            <a:chOff x="3213" y="2016"/>
            <a:chExt cx="510" cy="432"/>
          </a:xfrm>
        </p:grpSpPr>
        <p:sp>
          <p:nvSpPr>
            <p:cNvPr id="13335" name="Text Box 49"/>
            <p:cNvSpPr txBox="1">
              <a:spLocks noChangeArrowheads="1"/>
            </p:cNvSpPr>
            <p:nvPr/>
          </p:nvSpPr>
          <p:spPr bwMode="auto">
            <a:xfrm>
              <a:off x="3216" y="2016"/>
              <a:ext cx="50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</a:t>
              </a:r>
              <a:r>
                <a:rPr lang="ru-RU" baseline="30000">
                  <a:latin typeface="Calibri" pitchFamily="34" charset="0"/>
                </a:rPr>
                <a:t>2 </a:t>
              </a:r>
              <a:r>
                <a:rPr lang="ru-RU">
                  <a:latin typeface="Calibri" pitchFamily="34" charset="0"/>
                </a:rPr>
                <a:t>=</a:t>
              </a:r>
              <a:r>
                <a:rPr lang="en-US">
                  <a:latin typeface="Calibri" pitchFamily="34" charset="0"/>
                </a:rPr>
                <a:t>16</a:t>
              </a:r>
              <a:r>
                <a:rPr lang="ru-RU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en-US">
                  <a:latin typeface="Calibri" pitchFamily="34" charset="0"/>
                </a:rPr>
                <a:t> </a:t>
              </a:r>
              <a:r>
                <a:rPr lang="ru-RU">
                  <a:latin typeface="Calibri" pitchFamily="34" charset="0"/>
                </a:rPr>
                <a:t>у</a:t>
              </a:r>
              <a:r>
                <a:rPr lang="ru-RU" baseline="30000">
                  <a:latin typeface="Calibri" pitchFamily="34" charset="0"/>
                </a:rPr>
                <a:t>2</a:t>
              </a:r>
              <a:r>
                <a:rPr lang="ru-RU">
                  <a:latin typeface="Calibri" pitchFamily="34" charset="0"/>
                </a:rPr>
                <a:t>=</a:t>
              </a:r>
              <a:r>
                <a:rPr lang="en-US">
                  <a:latin typeface="Calibri" pitchFamily="34" charset="0"/>
                </a:rPr>
                <a:t>1</a:t>
              </a:r>
              <a:r>
                <a:rPr lang="ru-RU">
                  <a:latin typeface="Calibri" pitchFamily="34" charset="0"/>
                </a:rPr>
                <a:t>;</a:t>
              </a:r>
            </a:p>
          </p:txBody>
        </p:sp>
        <p:sp>
          <p:nvSpPr>
            <p:cNvPr id="13336" name="AutoShape 52"/>
            <p:cNvSpPr>
              <a:spLocks/>
            </p:cNvSpPr>
            <p:nvPr/>
          </p:nvSpPr>
          <p:spPr bwMode="auto">
            <a:xfrm>
              <a:off x="3213" y="2016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3" name="Group 56"/>
          <p:cNvGrpSpPr>
            <a:grpSpLocks/>
          </p:cNvGrpSpPr>
          <p:nvPr/>
        </p:nvGrpSpPr>
        <p:grpSpPr bwMode="auto">
          <a:xfrm>
            <a:off x="4929188" y="4143375"/>
            <a:ext cx="771525" cy="685800"/>
            <a:chOff x="3120" y="2666"/>
            <a:chExt cx="486" cy="432"/>
          </a:xfrm>
        </p:grpSpPr>
        <p:sp>
          <p:nvSpPr>
            <p:cNvPr id="13333" name="Text Box 54"/>
            <p:cNvSpPr txBox="1">
              <a:spLocks noChangeArrowheads="1"/>
            </p:cNvSpPr>
            <p:nvPr/>
          </p:nvSpPr>
          <p:spPr bwMode="auto">
            <a:xfrm>
              <a:off x="3158" y="2666"/>
              <a:ext cx="44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>
                  <a:latin typeface="Calibri" pitchFamily="34" charset="0"/>
                </a:rPr>
                <a:t>х=</a:t>
              </a:r>
              <a:r>
                <a:rPr lang="ru-RU">
                  <a:latin typeface="Calibri" pitchFamily="34" charset="0"/>
                  <a:sym typeface="Symbol" pitchFamily="18" charset="2"/>
                </a:rPr>
                <a:t></a:t>
              </a:r>
              <a:r>
                <a:rPr lang="en-US">
                  <a:latin typeface="Calibri" pitchFamily="34" charset="0"/>
                  <a:sym typeface="Symbol" pitchFamily="18" charset="2"/>
                </a:rPr>
                <a:t>4</a:t>
              </a:r>
              <a:r>
                <a:rPr lang="ru-RU">
                  <a:latin typeface="Calibri" pitchFamily="34" charset="0"/>
                </a:rPr>
                <a:t>,</a:t>
              </a:r>
            </a:p>
            <a:p>
              <a:pPr eaLnBrk="1" hangingPunct="1"/>
              <a:r>
                <a:rPr lang="ru-RU">
                  <a:latin typeface="Calibri" pitchFamily="34" charset="0"/>
                </a:rPr>
                <a:t>у=</a:t>
              </a:r>
              <a:r>
                <a:rPr lang="ru-RU">
                  <a:latin typeface="Calibri" pitchFamily="34" charset="0"/>
                  <a:sym typeface="Symbol" pitchFamily="18" charset="2"/>
                </a:rPr>
                <a:t></a:t>
              </a:r>
              <a:r>
                <a:rPr lang="en-US">
                  <a:latin typeface="Calibri" pitchFamily="34" charset="0"/>
                  <a:sym typeface="Symbol" pitchFamily="18" charset="2"/>
                </a:rPr>
                <a:t>1</a:t>
              </a:r>
              <a:r>
                <a:rPr lang="ru-RU">
                  <a:latin typeface="Calibri" pitchFamily="34" charset="0"/>
                </a:rPr>
                <a:t>;</a:t>
              </a:r>
            </a:p>
          </p:txBody>
        </p:sp>
        <p:sp>
          <p:nvSpPr>
            <p:cNvPr id="13334" name="AutoShape 55"/>
            <p:cNvSpPr>
              <a:spLocks/>
            </p:cNvSpPr>
            <p:nvPr/>
          </p:nvSpPr>
          <p:spPr bwMode="auto">
            <a:xfrm>
              <a:off x="3120" y="2666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3328" name="Text Box 57"/>
          <p:cNvSpPr txBox="1">
            <a:spLocks noChangeArrowheads="1"/>
          </p:cNvSpPr>
          <p:nvPr/>
        </p:nvSpPr>
        <p:spPr bwMode="auto">
          <a:xfrm>
            <a:off x="5029200" y="4953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20540" name="Text Box 60"/>
          <p:cNvSpPr txBox="1">
            <a:spLocks noChangeArrowheads="1"/>
          </p:cNvSpPr>
          <p:nvPr/>
        </p:nvSpPr>
        <p:spPr bwMode="auto">
          <a:xfrm>
            <a:off x="4643438" y="5143500"/>
            <a:ext cx="1900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Calibri" pitchFamily="34" charset="0"/>
              </a:rPr>
              <a:t>Відповідь: (</a:t>
            </a:r>
            <a:r>
              <a:rPr lang="en-US" b="1">
                <a:latin typeface="Calibri" pitchFamily="34" charset="0"/>
              </a:rPr>
              <a:t>4</a:t>
            </a:r>
            <a:r>
              <a:rPr lang="ru-RU" b="1">
                <a:latin typeface="Calibri" pitchFamily="34" charset="0"/>
              </a:rPr>
              <a:t>;  1);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             (4; -1);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             (-4; 1);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             (-4; -1).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714375" y="2500313"/>
          <a:ext cx="152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152334" imgH="393529" progId="Equation.3">
                  <p:embed/>
                </p:oleObj>
              </mc:Choice>
              <mc:Fallback>
                <p:oleObj name="Формула" r:id="rId2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2500313"/>
                        <a:ext cx="1524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928813" y="2500313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</a:rPr>
              <a:t>|</a:t>
            </a:r>
            <a:r>
              <a:rPr lang="en-US">
                <a:latin typeface="Calibri" pitchFamily="34" charset="0"/>
                <a:sym typeface="Symbol" pitchFamily="18" charset="2"/>
              </a:rPr>
              <a:t></a:t>
            </a:r>
            <a:r>
              <a:rPr lang="ru-RU">
                <a:latin typeface="Calibri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48439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5" grpId="0"/>
      <p:bldP spid="20540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uk-UA"/>
          </a:p>
        </p:txBody>
      </p:sp>
      <p:pic>
        <p:nvPicPr>
          <p:cNvPr id="4" name="Picture 2" descr="H:\Documents and Settings\Aida\Рабочий стол\текстуры и фоны, клипарты\новеньки картинки\ufficio04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58" y="4887517"/>
            <a:ext cx="2270522" cy="87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241972" cy="52033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WordArt 11"/>
          <p:cNvSpPr>
            <a:spLocks noChangeArrowheads="1" noChangeShapeType="1" noTextEdit="1"/>
          </p:cNvSpPr>
          <p:nvPr/>
        </p:nvSpPr>
        <p:spPr bwMode="auto">
          <a:xfrm>
            <a:off x="3221831" y="1063229"/>
            <a:ext cx="2700338" cy="666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700" b="1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Calibri" panose="020F0502020204030204"/>
              <a:cs typeface="Angsana New" panose="02020603050405020304" pitchFamily="18" charset="-34"/>
            </a:endParaRPr>
          </a:p>
        </p:txBody>
      </p:sp>
      <p:sp>
        <p:nvSpPr>
          <p:cNvPr id="9227" name="WordArt 20"/>
          <p:cNvSpPr>
            <a:spLocks noChangeArrowheads="1" noChangeShapeType="1" noTextEdit="1"/>
          </p:cNvSpPr>
          <p:nvPr/>
        </p:nvSpPr>
        <p:spPr bwMode="auto">
          <a:xfrm>
            <a:off x="1439467" y="2520555"/>
            <a:ext cx="6373415" cy="1925240"/>
          </a:xfrm>
          <a:prstGeom prst="rect">
            <a:avLst/>
          </a:prstGeom>
        </p:spPr>
        <p:txBody>
          <a:bodyPr wrap="none" fromWordArt="1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kern="10" dirty="0">
                <a:solidFill>
                  <a:prstClr val="black"/>
                </a:solidFill>
                <a:latin typeface="Arial" panose="020B0604020202020204" pitchFamily="34" charset="0"/>
              </a:rPr>
              <a:t>    </a:t>
            </a:r>
            <a:endParaRPr lang="uk-UA" sz="2700" kern="1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618" y="772762"/>
            <a:ext cx="8651382" cy="6059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00CC"/>
                </a:solidFill>
                <a:latin typeface="Calibri" panose="020F0502020204030204"/>
              </a:rPr>
              <a:t>   </a:t>
            </a:r>
            <a:r>
              <a:rPr lang="ru-RU" sz="2700" b="1" dirty="0">
                <a:solidFill>
                  <a:srgbClr val="0000CC"/>
                </a:solidFill>
                <a:latin typeface="Calibri" panose="020F0502020204030204"/>
              </a:rPr>
              <a:t>Приклади задач на </a:t>
            </a:r>
            <a:r>
              <a:rPr lang="ru-RU" sz="2700" b="1" dirty="0" err="1">
                <a:solidFill>
                  <a:srgbClr val="0000CC"/>
                </a:solidFill>
                <a:latin typeface="Calibri" panose="020F0502020204030204"/>
              </a:rPr>
              <a:t>складання</a:t>
            </a:r>
            <a:r>
              <a:rPr lang="ru-RU" sz="2700" b="1" dirty="0">
                <a:solidFill>
                  <a:srgbClr val="0000CC"/>
                </a:solidFill>
                <a:latin typeface="Calibri" panose="020F0502020204030204"/>
              </a:rPr>
              <a:t> </a:t>
            </a:r>
            <a:r>
              <a:rPr lang="ru-RU" sz="2700" b="1" dirty="0" err="1">
                <a:solidFill>
                  <a:srgbClr val="0000CC"/>
                </a:solidFill>
                <a:latin typeface="Calibri" panose="020F0502020204030204"/>
              </a:rPr>
              <a:t>системи</a:t>
            </a:r>
            <a:r>
              <a:rPr lang="ru-RU" sz="2700" b="1" dirty="0">
                <a:solidFill>
                  <a:srgbClr val="0000CC"/>
                </a:solidFill>
                <a:latin typeface="Calibri" panose="020F0502020204030204"/>
              </a:rPr>
              <a:t> </a:t>
            </a:r>
            <a:r>
              <a:rPr lang="ru-RU" sz="2700" b="1" dirty="0" err="1">
                <a:solidFill>
                  <a:srgbClr val="0000CC"/>
                </a:solidFill>
                <a:latin typeface="Calibri" panose="020F0502020204030204"/>
              </a:rPr>
              <a:t>рівняння</a:t>
            </a:r>
            <a:endParaRPr lang="ru-RU" dirty="0">
              <a:solidFill>
                <a:srgbClr val="0000CC"/>
              </a:solidFill>
              <a:latin typeface="Calibri" panose="020F0502020204030204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Сума двох чисел дорівнює 108.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Одне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число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більше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від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іншого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на 7,4.    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   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Знайдіть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</a:t>
            </a:r>
            <a:r>
              <a:rPr lang="ru-RU" b="1" dirty="0" err="1">
                <a:solidFill>
                  <a:srgbClr val="0000CC"/>
                </a:solidFill>
                <a:latin typeface="Calibri" panose="020F0502020204030204"/>
              </a:rPr>
              <a:t>ці</a:t>
            </a:r>
            <a:r>
              <a:rPr lang="ru-RU" b="1" dirty="0">
                <a:solidFill>
                  <a:srgbClr val="0000CC"/>
                </a:solidFill>
                <a:latin typeface="Calibri" panose="020F0502020204030204"/>
              </a:rPr>
              <a:t> числа.                                    </a:t>
            </a:r>
            <a:r>
              <a:rPr lang="uk-UA" sz="1500" b="1" dirty="0" err="1">
                <a:solidFill>
                  <a:srgbClr val="FF0000"/>
                </a:solidFill>
                <a:latin typeface="Calibri" panose="020F0502020204030204"/>
              </a:rPr>
              <a:t>Розв</a:t>
            </a:r>
            <a:r>
              <a:rPr lang="en-US" sz="1500" b="1" dirty="0">
                <a:solidFill>
                  <a:srgbClr val="FF0000"/>
                </a:solidFill>
                <a:latin typeface="Calibri" panose="020F0502020204030204"/>
              </a:rPr>
              <a:t>’</a:t>
            </a:r>
            <a:r>
              <a:rPr lang="uk-UA" sz="1500" b="1" dirty="0" err="1">
                <a:solidFill>
                  <a:srgbClr val="FF0000"/>
                </a:solidFill>
                <a:latin typeface="Calibri" panose="020F0502020204030204"/>
              </a:rPr>
              <a:t>язання</a:t>
            </a:r>
            <a:endParaRPr lang="ru-RU" sz="1500" b="1" dirty="0">
              <a:solidFill>
                <a:srgbClr val="FF0000"/>
              </a:solidFill>
              <a:latin typeface="Calibri" panose="020F0502020204030204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00CC"/>
                </a:solidFill>
                <a:latin typeface="Calibri" panose="020F0502020204030204"/>
              </a:rPr>
              <a:t>  </a:t>
            </a:r>
            <a:r>
              <a:rPr lang="ru-RU" dirty="0">
                <a:latin typeface="Calibri" panose="020F0502020204030204"/>
              </a:rPr>
              <a:t>Нехай </a:t>
            </a:r>
            <a:r>
              <a:rPr lang="ru-RU" dirty="0">
                <a:solidFill>
                  <a:srgbClr val="0000CC"/>
                </a:solidFill>
                <a:latin typeface="Calibri" panose="020F0502020204030204"/>
              </a:rPr>
              <a:t> 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х – перше число , а  у – друге число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Оскільки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сума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двох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чисел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дорівнює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108, то одержимо рівняння: х + у=108.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  На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основі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другої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частини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умови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задачі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одержимо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таке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рівняння: х – у=7,4.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  </a:t>
            </a:r>
            <a:r>
              <a:rPr lang="ru-RU" sz="1650" dirty="0" err="1">
                <a:solidFill>
                  <a:prstClr val="black"/>
                </a:solidFill>
                <a:latin typeface="Calibri" panose="020F0502020204030204"/>
              </a:rPr>
              <a:t>Маємо</a:t>
            </a:r>
            <a:r>
              <a:rPr lang="ru-RU" sz="1650" dirty="0">
                <a:solidFill>
                  <a:prstClr val="black"/>
                </a:solidFill>
                <a:latin typeface="Calibri" panose="020F0502020204030204"/>
              </a:rPr>
              <a:t> систему:  </a:t>
            </a:r>
          </a:p>
          <a:p>
            <a:pPr defTabSz="6858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   </a:t>
            </a: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 + у=108,               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defTabSz="6858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х – у =7,4;                   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600"/>
              </a:spcAft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2х = 115,4 , </a:t>
            </a:r>
          </a:p>
          <a:p>
            <a:pPr lvl="0"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prstClr val="black"/>
                </a:solidFill>
              </a:rPr>
              <a:t>х + у=108;                                                                                                                                              </a:t>
            </a:r>
          </a:p>
          <a:p>
            <a:pPr lvl="0"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х=57,7,</a:t>
            </a:r>
          </a:p>
          <a:p>
            <a:pPr>
              <a:spcAft>
                <a:spcPts val="600"/>
              </a:spcAft>
              <a:defRPr/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57,7 + у =108,</a:t>
            </a:r>
            <a:endParaRPr lang="ru-RU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х=57,7,           </a:t>
            </a:r>
          </a:p>
          <a:p>
            <a:pPr>
              <a:spcAft>
                <a:spcPts val="600"/>
              </a:spcAft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у=50,3.                              Отже, перше число 57,7 , а друге - 50,3.  </a:t>
            </a:r>
          </a:p>
          <a:p>
            <a:pPr>
              <a:spcAft>
                <a:spcPts val="600"/>
              </a:spcAft>
            </a:pP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Відповідь:  57,7;  50,3.</a:t>
            </a:r>
            <a:endParaRPr lang="ru-RU" dirty="0">
              <a:solidFill>
                <a:srgbClr val="FF0000"/>
              </a:solidFill>
              <a:latin typeface="Calibri" panose="020F0502020204030204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lang="uk-U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1515" y="860437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4" name="Picture 58" descr="смайлик Здорово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03" y="4869657"/>
            <a:ext cx="1133475" cy="8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Левая фигурная скобка 1"/>
          <p:cNvSpPr/>
          <p:nvPr/>
        </p:nvSpPr>
        <p:spPr>
          <a:xfrm>
            <a:off x="579806" y="2769955"/>
            <a:ext cx="71172" cy="60452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525614" y="3444249"/>
            <a:ext cx="128415" cy="609005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533587" y="4117225"/>
            <a:ext cx="92438" cy="570346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525614" y="4770139"/>
            <a:ext cx="95320" cy="587003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2057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2" grpId="0" animBg="1"/>
      <p:bldP spid="5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31255" y="1296054"/>
            <a:ext cx="67230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68" algn="just" defTabSz="914378"/>
            <a:r>
              <a:rPr lang="uk-UA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спортивній секцій тренується 28 дітей, причому хлопців на 6 більше, ніж дівчат. Скільки хлопців та дівчат відвідує секцію?</a:t>
            </a:r>
          </a:p>
          <a:p>
            <a:pPr indent="269868" algn="ctr" defTabSz="914378"/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Розв’язування</a:t>
            </a:r>
          </a:p>
          <a:p>
            <a:pPr indent="269868" algn="just" defTabSz="914378"/>
            <a:r>
              <a:rPr lang="uk-UA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Нехай х – кількість хлопців, а у – кількість дівчат. Тоді,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138711" y="2868074"/>
                <a:ext cx="1511248" cy="710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+6,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=28;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711" y="2868074"/>
                <a:ext cx="1511248" cy="7101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38711" y="3582449"/>
                <a:ext cx="1511248" cy="710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uk-UA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=6,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=28;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uk-UA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711" y="3582449"/>
                <a:ext cx="1511248" cy="7101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386611" y="2868074"/>
                <a:ext cx="152234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8"/>
                <a14:m>
                  <m:oMath xmlns:m="http://schemas.openxmlformats.org/officeDocument/2006/math">
                    <m:r>
                      <a:rPr lang="uk-UA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=17</m:t>
                    </m:r>
                  </m:oMath>
                </a14:m>
                <a:r>
                  <a:rPr lang="uk-UA" dirty="0">
                    <a:solidFill>
                      <a:prstClr val="black"/>
                    </a:solidFill>
                    <a:latin typeface="Calibri"/>
                  </a:rPr>
                  <a:t>,</a:t>
                </a:r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uk-UA" dirty="0">
                    <a:solidFill>
                      <a:prstClr val="black"/>
                    </a:solidFill>
                    <a:latin typeface="Calibri"/>
                  </a:rPr>
                  <a:t> </a:t>
                </a:r>
              </a:p>
              <a:p>
                <a:pPr defTabSz="914378"/>
                <a14:m>
                  <m:oMath xmlns:m="http://schemas.openxmlformats.org/officeDocument/2006/math">
                    <m:r>
                      <a:rPr lang="uk-UA" i="1">
                        <a:solidFill>
                          <a:prstClr val="black"/>
                        </a:solidFill>
                        <a:latin typeface="Cambria Math"/>
                      </a:rPr>
                      <m:t>17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=28;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</a:t>
                </a:r>
              </a:p>
              <a:p>
                <a:pPr defTabSz="914378"/>
                <a:endParaRPr lang="uk-UA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11" y="2868074"/>
                <a:ext cx="1522340" cy="923330"/>
              </a:xfrm>
              <a:prstGeom prst="rect">
                <a:avLst/>
              </a:prstGeom>
              <a:blipFill>
                <a:blip r:embed="rId4"/>
                <a:stretch>
                  <a:fillRect t="-328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185849" y="4612796"/>
            <a:ext cx="447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9868" algn="just" defTabSz="914378"/>
            <a:r>
              <a:rPr lang="uk-UA" dirty="0">
                <a:solidFill>
                  <a:srgbClr val="FF0000"/>
                </a:solidFill>
                <a:latin typeface="Calibri"/>
              </a:rPr>
              <a:t>Відповідь: 17 хлопців та 11 дівчат.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2225040" y="4335798"/>
                <a:ext cx="1458797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7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2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=34, </m:t>
                      </m:r>
                    </m:oMath>
                  </m:oMathPara>
                </a14:m>
                <a:endParaRPr lang="uk-UA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defTabSz="914378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uk-UA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=28;</m:t>
                      </m:r>
                    </m:oMath>
                  </m:oMathPara>
                </a14:m>
                <a:endParaRPr lang="uk-UA" dirty="0">
                  <a:solidFill>
                    <a:prstClr val="black"/>
                  </a:solidFill>
                </a:endParaRPr>
              </a:p>
              <a:p>
                <a:pPr defTabSz="914378"/>
                <a:r>
                  <a:rPr lang="uk-UA" dirty="0">
                    <a:solidFill>
                      <a:prstClr val="black"/>
                    </a:solidFill>
                  </a:rPr>
                  <a:t>      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040" y="4335798"/>
                <a:ext cx="1458797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Левая фигурная скобка 3"/>
          <p:cNvSpPr/>
          <p:nvPr/>
        </p:nvSpPr>
        <p:spPr>
          <a:xfrm>
            <a:off x="2225039" y="4294433"/>
            <a:ext cx="116586" cy="685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4328318" y="2823473"/>
            <a:ext cx="116586" cy="685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07755" y="3631937"/>
            <a:ext cx="843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1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х=17,</a:t>
            </a:r>
          </a:p>
          <a:p>
            <a:r>
              <a:rPr lang="uk-UA" sz="2100" dirty="0"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у=11</a:t>
            </a:r>
            <a:r>
              <a:rPr lang="uk-UA" sz="21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21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4380597" y="3631937"/>
            <a:ext cx="116586" cy="685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6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 build="p"/>
      <p:bldP spid="11" grpId="0" build="p"/>
      <p:bldP spid="12" grpId="0"/>
      <p:bldP spid="13" grpId="0"/>
      <p:bldP spid="2" grpId="0"/>
      <p:bldP spid="4" grpId="0" animBg="1"/>
      <p:bldP spid="5" grpId="0" animBg="1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Леся\Documents\математика\min_2327_oboi_gra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04800" y="152400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 i="1" dirty="0">
                <a:solidFill>
                  <a:srgbClr val="FF0000"/>
                </a:solidFill>
                <a:latin typeface="Arial Black" pitchFamily="34" charset="0"/>
              </a:rPr>
              <a:t>Домашнє завдання</a:t>
            </a:r>
            <a:r>
              <a:rPr lang="ru-RU" sz="4000" b="1" i="1" dirty="0">
                <a:solidFill>
                  <a:srgbClr val="FF0000"/>
                </a:solidFill>
                <a:latin typeface="Arial Black" pitchFamily="34" charset="0"/>
              </a:rPr>
              <a:t>: </a:t>
            </a:r>
            <a:endParaRPr lang="uk-UA" sz="32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5000" y="1143000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Підготуватися до контрольної роботи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709</Words>
  <Application>Microsoft Office PowerPoint</Application>
  <PresentationFormat>Екран (4:3)</PresentationFormat>
  <Paragraphs>149</Paragraphs>
  <Slides>12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Arial Unicode MS</vt:lpstr>
      <vt:lpstr>Calibri</vt:lpstr>
      <vt:lpstr>Cambria</vt:lpstr>
      <vt:lpstr>Cambria Math</vt:lpstr>
      <vt:lpstr>Impact</vt:lpstr>
      <vt:lpstr>Times New Roman</vt:lpstr>
      <vt:lpstr>Office Theme</vt:lpstr>
      <vt:lpstr>Формула</vt:lpstr>
      <vt:lpstr>Системи рівнянь з двома змінними</vt:lpstr>
      <vt:lpstr>Презентація PowerPoint</vt:lpstr>
      <vt:lpstr>Презентація PowerPoint</vt:lpstr>
      <vt:lpstr>Розв’язання систем графічним способом</vt:lpstr>
      <vt:lpstr>Презентація PowerPoint</vt:lpstr>
      <vt:lpstr>Розв’язання системи рівнянь способом підстановки</vt:lpstr>
      <vt:lpstr>Презентація PowerPoint</vt:lpstr>
      <vt:lpstr>Спосіб додавання (алгоритм) </vt:lpstr>
      <vt:lpstr>Розв’язання систем рівнянь способом додавання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Леся</dc:creator>
  <cp:lastModifiedBy>Пользователь</cp:lastModifiedBy>
  <cp:revision>88</cp:revision>
  <dcterms:created xsi:type="dcterms:W3CDTF">2013-01-12T22:09:26Z</dcterms:created>
  <dcterms:modified xsi:type="dcterms:W3CDTF">2026-02-10T20:10:34Z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000800f208000000000001024140</vt:lpwstr>
  </property>
</Properties>
</file>