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9" r:id="rId3"/>
    <p:sldId id="258" r:id="rId4"/>
    <p:sldId id="260" r:id="rId5"/>
    <p:sldId id="261" r:id="rId6"/>
    <p:sldId id="257" r:id="rId7"/>
    <p:sldId id="268" r:id="rId8"/>
    <p:sldId id="267" r:id="rId9"/>
    <p:sldId id="263" r:id="rId10"/>
    <p:sldId id="269" r:id="rId11"/>
    <p:sldId id="264" r:id="rId12"/>
    <p:sldId id="265" r:id="rId13"/>
    <p:sldId id="317" r:id="rId14"/>
    <p:sldId id="318" r:id="rId15"/>
    <p:sldId id="284" r:id="rId16"/>
    <p:sldId id="30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50D5254-3254-4B9B-B4B3-3D4B676ADB0B}">
          <p14:sldIdLst>
            <p14:sldId id="256"/>
            <p14:sldId id="259"/>
            <p14:sldId id="258"/>
            <p14:sldId id="260"/>
            <p14:sldId id="261"/>
            <p14:sldId id="257"/>
            <p14:sldId id="268"/>
            <p14:sldId id="267"/>
            <p14:sldId id="263"/>
            <p14:sldId id="269"/>
            <p14:sldId id="264"/>
            <p14:sldId id="265"/>
            <p14:sldId id="317"/>
            <p14:sldId id="318"/>
            <p14:sldId id="284"/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ED23E2-91E8-49DC-8085-F5962177B548}" type="doc">
      <dgm:prSet loTypeId="urn:microsoft.com/office/officeart/2005/8/layout/process4" loCatId="process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A99F800-EE33-41D4-8F27-7ACE452276B4}">
      <dgm:prSet phldrT="[Текст]" custT="1"/>
      <dgm:spPr/>
      <dgm:t>
        <a:bodyPr/>
        <a:lstStyle/>
        <a:p>
          <a:pPr algn="ctr"/>
          <a:r>
            <a:rPr lang="ru-RU" sz="2000" b="1">
              <a:latin typeface="Times New Roman" pitchFamily="18" charset="0"/>
              <a:cs typeface="Times New Roman" pitchFamily="18" charset="0"/>
            </a:rPr>
            <a:t>Аналіз умови задачі</a:t>
          </a:r>
        </a:p>
      </dgm:t>
    </dgm:pt>
    <dgm:pt modelId="{F9951EDD-3C8A-49C7-9527-D7C39A92A8F5}" type="parTrans" cxnId="{7F96CF9A-EAE2-4F5D-B644-B656027E8726}">
      <dgm:prSet/>
      <dgm:spPr/>
      <dgm:t>
        <a:bodyPr/>
        <a:lstStyle/>
        <a:p>
          <a:pPr algn="ctr"/>
          <a:endParaRPr lang="ru-RU"/>
        </a:p>
      </dgm:t>
    </dgm:pt>
    <dgm:pt modelId="{094E61B0-7B58-4C02-ABBD-9D78C525B72A}" type="sibTrans" cxnId="{7F96CF9A-EAE2-4F5D-B644-B656027E8726}">
      <dgm:prSet/>
      <dgm:spPr/>
      <dgm:t>
        <a:bodyPr/>
        <a:lstStyle/>
        <a:p>
          <a:pPr algn="ctr"/>
          <a:endParaRPr lang="ru-RU"/>
        </a:p>
      </dgm:t>
    </dgm:pt>
    <dgm:pt modelId="{66C50F6F-51EB-46C5-AA17-DEC0015AF492}">
      <dgm:prSet phldrT="[Текст]" custT="1"/>
      <dgm:spPr/>
      <dgm:t>
        <a:bodyPr/>
        <a:lstStyle/>
        <a:p>
          <a:pPr algn="ctr"/>
          <a:r>
            <a:rPr lang="ru-RU" sz="2000" b="1" dirty="0" err="1">
              <a:latin typeface="Times New Roman" pitchFamily="18" charset="0"/>
              <a:cs typeface="Times New Roman" pitchFamily="18" charset="0"/>
            </a:rPr>
            <a:t>Математична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 модель </a:t>
          </a:r>
          <a:r>
            <a:rPr lang="ru-RU" sz="2000" b="1" dirty="0" err="1">
              <a:latin typeface="Times New Roman" pitchFamily="18" charset="0"/>
              <a:cs typeface="Times New Roman" pitchFamily="18" charset="0"/>
            </a:rPr>
            <a:t>задачі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8EE7539-1069-484A-84E8-F53E486A64F3}" type="parTrans" cxnId="{D797D2C9-12D8-4E42-A9C4-7F303370C01B}">
      <dgm:prSet/>
      <dgm:spPr/>
      <dgm:t>
        <a:bodyPr/>
        <a:lstStyle/>
        <a:p>
          <a:pPr algn="ctr"/>
          <a:endParaRPr lang="ru-RU"/>
        </a:p>
      </dgm:t>
    </dgm:pt>
    <dgm:pt modelId="{A7705B4E-5DB4-4B9C-8AAA-E50E9A667E26}" type="sibTrans" cxnId="{D797D2C9-12D8-4E42-A9C4-7F303370C01B}">
      <dgm:prSet/>
      <dgm:spPr/>
      <dgm:t>
        <a:bodyPr/>
        <a:lstStyle/>
        <a:p>
          <a:pPr algn="ctr"/>
          <a:endParaRPr lang="ru-RU"/>
        </a:p>
      </dgm:t>
    </dgm:pt>
    <dgm:pt modelId="{264BAC29-CC4F-43AA-89D3-A75A9867E4EB}">
      <dgm:prSet phldrT="[Текст]" custT="1"/>
      <dgm:spPr/>
      <dgm:t>
        <a:bodyPr/>
        <a:lstStyle/>
        <a:p>
          <a:pPr algn="ctr"/>
          <a:r>
            <a:rPr lang="ru-RU" sz="2000" b="1">
              <a:latin typeface="Times New Roman" pitchFamily="18" charset="0"/>
              <a:cs typeface="Times New Roman" pitchFamily="18" charset="0"/>
            </a:rPr>
            <a:t>Система рівнянь</a:t>
          </a:r>
        </a:p>
      </dgm:t>
    </dgm:pt>
    <dgm:pt modelId="{3706F5E7-6620-4264-8DC7-4A93D68D4D0D}" type="parTrans" cxnId="{4EDEDB52-8471-452C-A984-A63080BBB3E9}">
      <dgm:prSet/>
      <dgm:spPr/>
      <dgm:t>
        <a:bodyPr/>
        <a:lstStyle/>
        <a:p>
          <a:pPr algn="ctr"/>
          <a:endParaRPr lang="ru-RU"/>
        </a:p>
      </dgm:t>
    </dgm:pt>
    <dgm:pt modelId="{00198D56-AA91-4014-9884-E302325D424B}" type="sibTrans" cxnId="{4EDEDB52-8471-452C-A984-A63080BBB3E9}">
      <dgm:prSet/>
      <dgm:spPr/>
      <dgm:t>
        <a:bodyPr/>
        <a:lstStyle/>
        <a:p>
          <a:pPr algn="ctr"/>
          <a:endParaRPr lang="ru-RU"/>
        </a:p>
      </dgm:t>
    </dgm:pt>
    <dgm:pt modelId="{D97964ED-76BF-4352-A67C-61C8BEFF50AF}">
      <dgm:prSet phldrT="[Текст]" custT="1"/>
      <dgm:spPr/>
      <dgm:t>
        <a:bodyPr/>
        <a:lstStyle/>
        <a:p>
          <a:pPr algn="ctr"/>
          <a:r>
            <a:rPr lang="ru-RU" sz="2000" b="1">
              <a:latin typeface="Times New Roman" pitchFamily="18" charset="0"/>
              <a:cs typeface="Times New Roman" pitchFamily="18" charset="0"/>
            </a:rPr>
            <a:t>Розв</a:t>
          </a:r>
          <a:r>
            <a:rPr lang="en-US" sz="2000" b="1">
              <a:latin typeface="Times New Roman" pitchFamily="18" charset="0"/>
              <a:cs typeface="Times New Roman" pitchFamily="18" charset="0"/>
            </a:rPr>
            <a:t>'</a:t>
          </a:r>
          <a:r>
            <a:rPr lang="ru-RU" sz="2000" b="1">
              <a:latin typeface="Times New Roman" pitchFamily="18" charset="0"/>
              <a:cs typeface="Times New Roman" pitchFamily="18" charset="0"/>
            </a:rPr>
            <a:t>язування системи рівнянь</a:t>
          </a:r>
        </a:p>
      </dgm:t>
    </dgm:pt>
    <dgm:pt modelId="{D3798A31-FBDF-420C-B4CB-9C8AB12B21D0}" type="parTrans" cxnId="{CF58FD21-3B7C-4141-9B81-BEB3286130E1}">
      <dgm:prSet/>
      <dgm:spPr/>
      <dgm:t>
        <a:bodyPr/>
        <a:lstStyle/>
        <a:p>
          <a:pPr algn="ctr"/>
          <a:endParaRPr lang="ru-RU"/>
        </a:p>
      </dgm:t>
    </dgm:pt>
    <dgm:pt modelId="{5D04FBE1-81F6-4623-86D5-C5C97199F239}" type="sibTrans" cxnId="{CF58FD21-3B7C-4141-9B81-BEB3286130E1}">
      <dgm:prSet/>
      <dgm:spPr/>
      <dgm:t>
        <a:bodyPr/>
        <a:lstStyle/>
        <a:p>
          <a:pPr algn="ctr"/>
          <a:endParaRPr lang="ru-RU"/>
        </a:p>
      </dgm:t>
    </dgm:pt>
    <dgm:pt modelId="{A569E1EF-6DB1-40E8-8120-EC11CD14DDA0}">
      <dgm:prSet phldrT="[Текст]" custT="1"/>
      <dgm:spPr/>
      <dgm:t>
        <a:bodyPr/>
        <a:lstStyle/>
        <a:p>
          <a:pPr algn="ctr"/>
          <a:r>
            <a:rPr lang="uk-UA" sz="2000" b="1">
              <a:latin typeface="Times New Roman" pitchFamily="18" charset="0"/>
              <a:cs typeface="Times New Roman" pitchFamily="18" charset="0"/>
            </a:rPr>
            <a:t>Аналіз отриманих результатів</a:t>
          </a:r>
          <a:endParaRPr lang="ru-RU" sz="2000" b="1">
            <a:latin typeface="Times New Roman" pitchFamily="18" charset="0"/>
            <a:cs typeface="Times New Roman" pitchFamily="18" charset="0"/>
          </a:endParaRPr>
        </a:p>
      </dgm:t>
    </dgm:pt>
    <dgm:pt modelId="{486F8C4E-9069-456E-A05E-3144EF2FF976}" type="parTrans" cxnId="{377A197B-8176-49D4-8F94-FC1AFF2D564E}">
      <dgm:prSet/>
      <dgm:spPr/>
      <dgm:t>
        <a:bodyPr/>
        <a:lstStyle/>
        <a:p>
          <a:pPr algn="ctr"/>
          <a:endParaRPr lang="ru-RU"/>
        </a:p>
      </dgm:t>
    </dgm:pt>
    <dgm:pt modelId="{0EB6B99B-C659-419B-96EF-59E998A6D920}" type="sibTrans" cxnId="{377A197B-8176-49D4-8F94-FC1AFF2D564E}">
      <dgm:prSet/>
      <dgm:spPr/>
      <dgm:t>
        <a:bodyPr/>
        <a:lstStyle/>
        <a:p>
          <a:pPr algn="ctr"/>
          <a:endParaRPr lang="ru-RU"/>
        </a:p>
      </dgm:t>
    </dgm:pt>
    <dgm:pt modelId="{9FF1D7F3-5604-4AED-8D71-3EF8F02FBDBC}">
      <dgm:prSet phldrT="[Текст]" custT="1"/>
      <dgm:spPr/>
      <dgm:t>
        <a:bodyPr/>
        <a:lstStyle/>
        <a:p>
          <a:pPr algn="ctr"/>
          <a:r>
            <a:rPr lang="uk-UA" sz="2000" b="1">
              <a:latin typeface="Times New Roman" pitchFamily="18" charset="0"/>
              <a:cs typeface="Times New Roman" pitchFamily="18" charset="0"/>
            </a:rPr>
            <a:t>Відповідь</a:t>
          </a:r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7AF50282-E68B-4BD1-BA3B-DA8B1AAA7168}" type="parTrans" cxnId="{7D856DAB-BEC8-4988-82D8-C85B547CB2E1}">
      <dgm:prSet/>
      <dgm:spPr/>
      <dgm:t>
        <a:bodyPr/>
        <a:lstStyle/>
        <a:p>
          <a:pPr algn="ctr"/>
          <a:endParaRPr lang="ru-RU"/>
        </a:p>
      </dgm:t>
    </dgm:pt>
    <dgm:pt modelId="{741E9BA0-47C0-4BE4-87C4-523055DA7F88}" type="sibTrans" cxnId="{7D856DAB-BEC8-4988-82D8-C85B547CB2E1}">
      <dgm:prSet/>
      <dgm:spPr/>
      <dgm:t>
        <a:bodyPr/>
        <a:lstStyle/>
        <a:p>
          <a:pPr algn="ctr"/>
          <a:endParaRPr lang="ru-RU"/>
        </a:p>
      </dgm:t>
    </dgm:pt>
    <dgm:pt modelId="{6EFF03E4-A9A7-42AA-A80D-3ECFC0B0D6E0}" type="pres">
      <dgm:prSet presAssocID="{60ED23E2-91E8-49DC-8085-F5962177B548}" presName="Name0" presStyleCnt="0">
        <dgm:presLayoutVars>
          <dgm:dir/>
          <dgm:animLvl val="lvl"/>
          <dgm:resizeHandles val="exact"/>
        </dgm:presLayoutVars>
      </dgm:prSet>
      <dgm:spPr/>
    </dgm:pt>
    <dgm:pt modelId="{D87EEC1C-CD40-485E-BF12-856C69147D5D}" type="pres">
      <dgm:prSet presAssocID="{9FF1D7F3-5604-4AED-8D71-3EF8F02FBDBC}" presName="boxAndChildren" presStyleCnt="0"/>
      <dgm:spPr/>
    </dgm:pt>
    <dgm:pt modelId="{8F696E32-12FE-4FDF-9781-99236C1FD9E5}" type="pres">
      <dgm:prSet presAssocID="{9FF1D7F3-5604-4AED-8D71-3EF8F02FBDBC}" presName="parentTextBox" presStyleLbl="node1" presStyleIdx="0" presStyleCnt="6"/>
      <dgm:spPr/>
    </dgm:pt>
    <dgm:pt modelId="{20D4A990-2A54-4E31-B44D-9CFE8428C915}" type="pres">
      <dgm:prSet presAssocID="{0EB6B99B-C659-419B-96EF-59E998A6D920}" presName="sp" presStyleCnt="0"/>
      <dgm:spPr/>
    </dgm:pt>
    <dgm:pt modelId="{4CDFBEE2-364E-4988-96B0-648106924438}" type="pres">
      <dgm:prSet presAssocID="{A569E1EF-6DB1-40E8-8120-EC11CD14DDA0}" presName="arrowAndChildren" presStyleCnt="0"/>
      <dgm:spPr/>
    </dgm:pt>
    <dgm:pt modelId="{780F1208-AFDF-48D0-AA45-E493A27FD793}" type="pres">
      <dgm:prSet presAssocID="{A569E1EF-6DB1-40E8-8120-EC11CD14DDA0}" presName="parentTextArrow" presStyleLbl="node1" presStyleIdx="1" presStyleCnt="6"/>
      <dgm:spPr/>
    </dgm:pt>
    <dgm:pt modelId="{1CDAB7AA-875A-40C8-8A69-5B03F6D14B21}" type="pres">
      <dgm:prSet presAssocID="{5D04FBE1-81F6-4623-86D5-C5C97199F239}" presName="sp" presStyleCnt="0"/>
      <dgm:spPr/>
    </dgm:pt>
    <dgm:pt modelId="{E6B4CDAB-55B6-4967-8C2D-340000DD0C59}" type="pres">
      <dgm:prSet presAssocID="{D97964ED-76BF-4352-A67C-61C8BEFF50AF}" presName="arrowAndChildren" presStyleCnt="0"/>
      <dgm:spPr/>
    </dgm:pt>
    <dgm:pt modelId="{CCC5D7CD-2D59-4195-A5B5-E7A37A13D070}" type="pres">
      <dgm:prSet presAssocID="{D97964ED-76BF-4352-A67C-61C8BEFF50AF}" presName="parentTextArrow" presStyleLbl="node1" presStyleIdx="2" presStyleCnt="6"/>
      <dgm:spPr/>
    </dgm:pt>
    <dgm:pt modelId="{8E00E1E0-349F-4C3B-A4D3-B6BD57385239}" type="pres">
      <dgm:prSet presAssocID="{00198D56-AA91-4014-9884-E302325D424B}" presName="sp" presStyleCnt="0"/>
      <dgm:spPr/>
    </dgm:pt>
    <dgm:pt modelId="{9DC4536D-39CD-4CA6-91F9-B2E8A63B795A}" type="pres">
      <dgm:prSet presAssocID="{264BAC29-CC4F-43AA-89D3-A75A9867E4EB}" presName="arrowAndChildren" presStyleCnt="0"/>
      <dgm:spPr/>
    </dgm:pt>
    <dgm:pt modelId="{507EEFF1-B227-4230-B43B-5F34C3C73D0B}" type="pres">
      <dgm:prSet presAssocID="{264BAC29-CC4F-43AA-89D3-A75A9867E4EB}" presName="parentTextArrow" presStyleLbl="node1" presStyleIdx="3" presStyleCnt="6"/>
      <dgm:spPr/>
    </dgm:pt>
    <dgm:pt modelId="{1688868B-5E47-445D-9687-8A49478BEA25}" type="pres">
      <dgm:prSet presAssocID="{A7705B4E-5DB4-4B9C-8AAA-E50E9A667E26}" presName="sp" presStyleCnt="0"/>
      <dgm:spPr/>
    </dgm:pt>
    <dgm:pt modelId="{83C927EE-3A2D-4CF8-B161-2954022FA86A}" type="pres">
      <dgm:prSet presAssocID="{66C50F6F-51EB-46C5-AA17-DEC0015AF492}" presName="arrowAndChildren" presStyleCnt="0"/>
      <dgm:spPr/>
    </dgm:pt>
    <dgm:pt modelId="{3374E26B-B342-4790-9696-5583EE319525}" type="pres">
      <dgm:prSet presAssocID="{66C50F6F-51EB-46C5-AA17-DEC0015AF492}" presName="parentTextArrow" presStyleLbl="node1" presStyleIdx="4" presStyleCnt="6" custLinFactNeighborX="2083" custLinFactNeighborY="2303"/>
      <dgm:spPr/>
    </dgm:pt>
    <dgm:pt modelId="{D8BDB044-2C38-453C-9007-9743B8AAB0BF}" type="pres">
      <dgm:prSet presAssocID="{094E61B0-7B58-4C02-ABBD-9D78C525B72A}" presName="sp" presStyleCnt="0"/>
      <dgm:spPr/>
    </dgm:pt>
    <dgm:pt modelId="{8F78B498-DF38-4412-A2F4-792C15EEE6F0}" type="pres">
      <dgm:prSet presAssocID="{8A99F800-EE33-41D4-8F27-7ACE452276B4}" presName="arrowAndChildren" presStyleCnt="0"/>
      <dgm:spPr/>
    </dgm:pt>
    <dgm:pt modelId="{1FDE8134-A5C7-48AC-A98D-FADA57C2731C}" type="pres">
      <dgm:prSet presAssocID="{8A99F800-EE33-41D4-8F27-7ACE452276B4}" presName="parentTextArrow" presStyleLbl="node1" presStyleIdx="5" presStyleCnt="6" custLinFactNeighborX="-9375" custLinFactNeighborY="-71380"/>
      <dgm:spPr/>
    </dgm:pt>
  </dgm:ptLst>
  <dgm:cxnLst>
    <dgm:cxn modelId="{39C34805-DB2B-4BF6-AE98-CAFE715BE776}" type="presOf" srcId="{A569E1EF-6DB1-40E8-8120-EC11CD14DDA0}" destId="{780F1208-AFDF-48D0-AA45-E493A27FD793}" srcOrd="0" destOrd="0" presId="urn:microsoft.com/office/officeart/2005/8/layout/process4"/>
    <dgm:cxn modelId="{CF58FD21-3B7C-4141-9B81-BEB3286130E1}" srcId="{60ED23E2-91E8-49DC-8085-F5962177B548}" destId="{D97964ED-76BF-4352-A67C-61C8BEFF50AF}" srcOrd="3" destOrd="0" parTransId="{D3798A31-FBDF-420C-B4CB-9C8AB12B21D0}" sibTransId="{5D04FBE1-81F6-4623-86D5-C5C97199F239}"/>
    <dgm:cxn modelId="{BB37D767-7E3C-4F49-B745-B709F82320C4}" type="presOf" srcId="{9FF1D7F3-5604-4AED-8D71-3EF8F02FBDBC}" destId="{8F696E32-12FE-4FDF-9781-99236C1FD9E5}" srcOrd="0" destOrd="0" presId="urn:microsoft.com/office/officeart/2005/8/layout/process4"/>
    <dgm:cxn modelId="{9AAEC948-071F-42AD-9C20-3CE464AE09F6}" type="presOf" srcId="{66C50F6F-51EB-46C5-AA17-DEC0015AF492}" destId="{3374E26B-B342-4790-9696-5583EE319525}" srcOrd="0" destOrd="0" presId="urn:microsoft.com/office/officeart/2005/8/layout/process4"/>
    <dgm:cxn modelId="{4EDEDB52-8471-452C-A984-A63080BBB3E9}" srcId="{60ED23E2-91E8-49DC-8085-F5962177B548}" destId="{264BAC29-CC4F-43AA-89D3-A75A9867E4EB}" srcOrd="2" destOrd="0" parTransId="{3706F5E7-6620-4264-8DC7-4A93D68D4D0D}" sibTransId="{00198D56-AA91-4014-9884-E302325D424B}"/>
    <dgm:cxn modelId="{AD39B757-60BE-4521-8F2B-0A7BD2B82834}" type="presOf" srcId="{8A99F800-EE33-41D4-8F27-7ACE452276B4}" destId="{1FDE8134-A5C7-48AC-A98D-FADA57C2731C}" srcOrd="0" destOrd="0" presId="urn:microsoft.com/office/officeart/2005/8/layout/process4"/>
    <dgm:cxn modelId="{377A197B-8176-49D4-8F94-FC1AFF2D564E}" srcId="{60ED23E2-91E8-49DC-8085-F5962177B548}" destId="{A569E1EF-6DB1-40E8-8120-EC11CD14DDA0}" srcOrd="4" destOrd="0" parTransId="{486F8C4E-9069-456E-A05E-3144EF2FF976}" sibTransId="{0EB6B99B-C659-419B-96EF-59E998A6D920}"/>
    <dgm:cxn modelId="{7F96CF9A-EAE2-4F5D-B644-B656027E8726}" srcId="{60ED23E2-91E8-49DC-8085-F5962177B548}" destId="{8A99F800-EE33-41D4-8F27-7ACE452276B4}" srcOrd="0" destOrd="0" parTransId="{F9951EDD-3C8A-49C7-9527-D7C39A92A8F5}" sibTransId="{094E61B0-7B58-4C02-ABBD-9D78C525B72A}"/>
    <dgm:cxn modelId="{D82CF9A8-0C5B-402F-B390-06CF2C7A988A}" type="presOf" srcId="{60ED23E2-91E8-49DC-8085-F5962177B548}" destId="{6EFF03E4-A9A7-42AA-A80D-3ECFC0B0D6E0}" srcOrd="0" destOrd="0" presId="urn:microsoft.com/office/officeart/2005/8/layout/process4"/>
    <dgm:cxn modelId="{8EFE0BAB-C7C1-4C75-B9B8-8B5207D79B15}" type="presOf" srcId="{D97964ED-76BF-4352-A67C-61C8BEFF50AF}" destId="{CCC5D7CD-2D59-4195-A5B5-E7A37A13D070}" srcOrd="0" destOrd="0" presId="urn:microsoft.com/office/officeart/2005/8/layout/process4"/>
    <dgm:cxn modelId="{7D856DAB-BEC8-4988-82D8-C85B547CB2E1}" srcId="{60ED23E2-91E8-49DC-8085-F5962177B548}" destId="{9FF1D7F3-5604-4AED-8D71-3EF8F02FBDBC}" srcOrd="5" destOrd="0" parTransId="{7AF50282-E68B-4BD1-BA3B-DA8B1AAA7168}" sibTransId="{741E9BA0-47C0-4BE4-87C4-523055DA7F88}"/>
    <dgm:cxn modelId="{1995C7AC-BBF3-488C-9240-CC90F667A299}" type="presOf" srcId="{264BAC29-CC4F-43AA-89D3-A75A9867E4EB}" destId="{507EEFF1-B227-4230-B43B-5F34C3C73D0B}" srcOrd="0" destOrd="0" presId="urn:microsoft.com/office/officeart/2005/8/layout/process4"/>
    <dgm:cxn modelId="{D797D2C9-12D8-4E42-A9C4-7F303370C01B}" srcId="{60ED23E2-91E8-49DC-8085-F5962177B548}" destId="{66C50F6F-51EB-46C5-AA17-DEC0015AF492}" srcOrd="1" destOrd="0" parTransId="{98EE7539-1069-484A-84E8-F53E486A64F3}" sibTransId="{A7705B4E-5DB4-4B9C-8AAA-E50E9A667E26}"/>
    <dgm:cxn modelId="{B4605040-5F0B-487C-9609-8616FD209DA9}" type="presParOf" srcId="{6EFF03E4-A9A7-42AA-A80D-3ECFC0B0D6E0}" destId="{D87EEC1C-CD40-485E-BF12-856C69147D5D}" srcOrd="0" destOrd="0" presId="urn:microsoft.com/office/officeart/2005/8/layout/process4"/>
    <dgm:cxn modelId="{5400568D-E9E4-4D88-A878-6B936E4AEA71}" type="presParOf" srcId="{D87EEC1C-CD40-485E-BF12-856C69147D5D}" destId="{8F696E32-12FE-4FDF-9781-99236C1FD9E5}" srcOrd="0" destOrd="0" presId="urn:microsoft.com/office/officeart/2005/8/layout/process4"/>
    <dgm:cxn modelId="{C02260D2-8714-45FD-892E-BEF7228A987D}" type="presParOf" srcId="{6EFF03E4-A9A7-42AA-A80D-3ECFC0B0D6E0}" destId="{20D4A990-2A54-4E31-B44D-9CFE8428C915}" srcOrd="1" destOrd="0" presId="urn:microsoft.com/office/officeart/2005/8/layout/process4"/>
    <dgm:cxn modelId="{2DDEB9B7-11FD-48A6-9414-4562861CB4B4}" type="presParOf" srcId="{6EFF03E4-A9A7-42AA-A80D-3ECFC0B0D6E0}" destId="{4CDFBEE2-364E-4988-96B0-648106924438}" srcOrd="2" destOrd="0" presId="urn:microsoft.com/office/officeart/2005/8/layout/process4"/>
    <dgm:cxn modelId="{A693994C-A4A0-49BA-ADAF-31130FEC349A}" type="presParOf" srcId="{4CDFBEE2-364E-4988-96B0-648106924438}" destId="{780F1208-AFDF-48D0-AA45-E493A27FD793}" srcOrd="0" destOrd="0" presId="urn:microsoft.com/office/officeart/2005/8/layout/process4"/>
    <dgm:cxn modelId="{BAFE5E3D-7F94-4C2B-B24D-FA0D9FA4CEEA}" type="presParOf" srcId="{6EFF03E4-A9A7-42AA-A80D-3ECFC0B0D6E0}" destId="{1CDAB7AA-875A-40C8-8A69-5B03F6D14B21}" srcOrd="3" destOrd="0" presId="urn:microsoft.com/office/officeart/2005/8/layout/process4"/>
    <dgm:cxn modelId="{0EA08754-BC46-44F9-8869-968FD8DDF9F7}" type="presParOf" srcId="{6EFF03E4-A9A7-42AA-A80D-3ECFC0B0D6E0}" destId="{E6B4CDAB-55B6-4967-8C2D-340000DD0C59}" srcOrd="4" destOrd="0" presId="urn:microsoft.com/office/officeart/2005/8/layout/process4"/>
    <dgm:cxn modelId="{D7805A73-0266-4DAE-B3C6-1FD2FF2E2698}" type="presParOf" srcId="{E6B4CDAB-55B6-4967-8C2D-340000DD0C59}" destId="{CCC5D7CD-2D59-4195-A5B5-E7A37A13D070}" srcOrd="0" destOrd="0" presId="urn:microsoft.com/office/officeart/2005/8/layout/process4"/>
    <dgm:cxn modelId="{3DAA8E2D-9839-4B5A-8C56-5089BC0F2EB6}" type="presParOf" srcId="{6EFF03E4-A9A7-42AA-A80D-3ECFC0B0D6E0}" destId="{8E00E1E0-349F-4C3B-A4D3-B6BD57385239}" srcOrd="5" destOrd="0" presId="urn:microsoft.com/office/officeart/2005/8/layout/process4"/>
    <dgm:cxn modelId="{B259EDD3-9B68-4A76-BD8F-49DD59C4CB0F}" type="presParOf" srcId="{6EFF03E4-A9A7-42AA-A80D-3ECFC0B0D6E0}" destId="{9DC4536D-39CD-4CA6-91F9-B2E8A63B795A}" srcOrd="6" destOrd="0" presId="urn:microsoft.com/office/officeart/2005/8/layout/process4"/>
    <dgm:cxn modelId="{2B84CD47-EC13-4E97-9CF7-5F726C3D79B9}" type="presParOf" srcId="{9DC4536D-39CD-4CA6-91F9-B2E8A63B795A}" destId="{507EEFF1-B227-4230-B43B-5F34C3C73D0B}" srcOrd="0" destOrd="0" presId="urn:microsoft.com/office/officeart/2005/8/layout/process4"/>
    <dgm:cxn modelId="{30CFEB6C-7E72-4C85-986D-97F4B08A5262}" type="presParOf" srcId="{6EFF03E4-A9A7-42AA-A80D-3ECFC0B0D6E0}" destId="{1688868B-5E47-445D-9687-8A49478BEA25}" srcOrd="7" destOrd="0" presId="urn:microsoft.com/office/officeart/2005/8/layout/process4"/>
    <dgm:cxn modelId="{E3649C5B-6622-4327-B757-C170954BF047}" type="presParOf" srcId="{6EFF03E4-A9A7-42AA-A80D-3ECFC0B0D6E0}" destId="{83C927EE-3A2D-4CF8-B161-2954022FA86A}" srcOrd="8" destOrd="0" presId="urn:microsoft.com/office/officeart/2005/8/layout/process4"/>
    <dgm:cxn modelId="{D6B91A0E-66F7-4C19-A7BA-6836EF93A1A0}" type="presParOf" srcId="{83C927EE-3A2D-4CF8-B161-2954022FA86A}" destId="{3374E26B-B342-4790-9696-5583EE319525}" srcOrd="0" destOrd="0" presId="urn:microsoft.com/office/officeart/2005/8/layout/process4"/>
    <dgm:cxn modelId="{A5F3247E-5860-472C-B646-AF177E029F09}" type="presParOf" srcId="{6EFF03E4-A9A7-42AA-A80D-3ECFC0B0D6E0}" destId="{D8BDB044-2C38-453C-9007-9743B8AAB0BF}" srcOrd="9" destOrd="0" presId="urn:microsoft.com/office/officeart/2005/8/layout/process4"/>
    <dgm:cxn modelId="{A8270D07-BE9D-4D8D-B51C-9375A2A52F7F}" type="presParOf" srcId="{6EFF03E4-A9A7-42AA-A80D-3ECFC0B0D6E0}" destId="{8F78B498-DF38-4412-A2F4-792C15EEE6F0}" srcOrd="10" destOrd="0" presId="urn:microsoft.com/office/officeart/2005/8/layout/process4"/>
    <dgm:cxn modelId="{DAF14110-3E52-49C2-BAB5-892DBBF17793}" type="presParOf" srcId="{8F78B498-DF38-4412-A2F4-792C15EEE6F0}" destId="{1FDE8134-A5C7-48AC-A98D-FADA57C2731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96E32-12FE-4FDF-9781-99236C1FD9E5}">
      <dsp:nvSpPr>
        <dsp:cNvPr id="0" name=""/>
        <dsp:cNvSpPr/>
      </dsp:nvSpPr>
      <dsp:spPr>
        <a:xfrm>
          <a:off x="0" y="3511253"/>
          <a:ext cx="6912768" cy="4608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>
              <a:latin typeface="Times New Roman" pitchFamily="18" charset="0"/>
              <a:cs typeface="Times New Roman" pitchFamily="18" charset="0"/>
            </a:rPr>
            <a:t>Відповідь</a:t>
          </a:r>
          <a:endParaRPr lang="ru-RU" sz="1700" b="1" kern="1200">
            <a:latin typeface="Times New Roman" pitchFamily="18" charset="0"/>
            <a:cs typeface="Times New Roman" pitchFamily="18" charset="0"/>
          </a:endParaRPr>
        </a:p>
      </dsp:txBody>
      <dsp:txXfrm>
        <a:off x="0" y="3511253"/>
        <a:ext cx="6912768" cy="460850"/>
      </dsp:txXfrm>
    </dsp:sp>
    <dsp:sp modelId="{780F1208-AFDF-48D0-AA45-E493A27FD793}">
      <dsp:nvSpPr>
        <dsp:cNvPr id="0" name=""/>
        <dsp:cNvSpPr/>
      </dsp:nvSpPr>
      <dsp:spPr>
        <a:xfrm rot="10800000">
          <a:off x="0" y="2809378"/>
          <a:ext cx="6912768" cy="708787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>
              <a:latin typeface="Times New Roman" pitchFamily="18" charset="0"/>
              <a:cs typeface="Times New Roman" pitchFamily="18" charset="0"/>
            </a:rPr>
            <a:t>Аналіз отриманих результатів</a:t>
          </a:r>
          <a:endParaRPr lang="ru-RU" sz="2000" b="1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0" y="2809378"/>
        <a:ext cx="6912768" cy="460549"/>
      </dsp:txXfrm>
    </dsp:sp>
    <dsp:sp modelId="{CCC5D7CD-2D59-4195-A5B5-E7A37A13D070}">
      <dsp:nvSpPr>
        <dsp:cNvPr id="0" name=""/>
        <dsp:cNvSpPr/>
      </dsp:nvSpPr>
      <dsp:spPr>
        <a:xfrm rot="10800000">
          <a:off x="0" y="2107503"/>
          <a:ext cx="6912768" cy="708787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itchFamily="18" charset="0"/>
              <a:cs typeface="Times New Roman" pitchFamily="18" charset="0"/>
            </a:rPr>
            <a:t>Розв</a:t>
          </a:r>
          <a:r>
            <a:rPr lang="en-US" sz="2000" b="1" kern="1200">
              <a:latin typeface="Times New Roman" pitchFamily="18" charset="0"/>
              <a:cs typeface="Times New Roman" pitchFamily="18" charset="0"/>
            </a:rPr>
            <a:t>'</a:t>
          </a:r>
          <a:r>
            <a:rPr lang="ru-RU" sz="2000" b="1" kern="1200">
              <a:latin typeface="Times New Roman" pitchFamily="18" charset="0"/>
              <a:cs typeface="Times New Roman" pitchFamily="18" charset="0"/>
            </a:rPr>
            <a:t>язування системи рівнянь</a:t>
          </a:r>
        </a:p>
      </dsp:txBody>
      <dsp:txXfrm rot="10800000">
        <a:off x="0" y="2107503"/>
        <a:ext cx="6912768" cy="460549"/>
      </dsp:txXfrm>
    </dsp:sp>
    <dsp:sp modelId="{507EEFF1-B227-4230-B43B-5F34C3C73D0B}">
      <dsp:nvSpPr>
        <dsp:cNvPr id="0" name=""/>
        <dsp:cNvSpPr/>
      </dsp:nvSpPr>
      <dsp:spPr>
        <a:xfrm rot="10800000">
          <a:off x="0" y="1405629"/>
          <a:ext cx="6912768" cy="708787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itchFamily="18" charset="0"/>
              <a:cs typeface="Times New Roman" pitchFamily="18" charset="0"/>
            </a:rPr>
            <a:t>Система рівнянь</a:t>
          </a:r>
        </a:p>
      </dsp:txBody>
      <dsp:txXfrm rot="10800000">
        <a:off x="0" y="1405629"/>
        <a:ext cx="6912768" cy="460549"/>
      </dsp:txXfrm>
    </dsp:sp>
    <dsp:sp modelId="{3374E26B-B342-4790-9696-5583EE319525}">
      <dsp:nvSpPr>
        <dsp:cNvPr id="0" name=""/>
        <dsp:cNvSpPr/>
      </dsp:nvSpPr>
      <dsp:spPr>
        <a:xfrm rot="10800000">
          <a:off x="0" y="720077"/>
          <a:ext cx="6912768" cy="708787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Times New Roman" pitchFamily="18" charset="0"/>
              <a:cs typeface="Times New Roman" pitchFamily="18" charset="0"/>
            </a:rPr>
            <a:t>Математична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 модель </a:t>
          </a:r>
          <a:r>
            <a:rPr lang="ru-RU" sz="2000" b="1" kern="1200" dirty="0" err="1">
              <a:latin typeface="Times New Roman" pitchFamily="18" charset="0"/>
              <a:cs typeface="Times New Roman" pitchFamily="18" charset="0"/>
            </a:rPr>
            <a:t>задачі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720077"/>
        <a:ext cx="6912768" cy="460549"/>
      </dsp:txXfrm>
    </dsp:sp>
    <dsp:sp modelId="{1FDE8134-A5C7-48AC-A98D-FADA57C2731C}">
      <dsp:nvSpPr>
        <dsp:cNvPr id="0" name=""/>
        <dsp:cNvSpPr/>
      </dsp:nvSpPr>
      <dsp:spPr>
        <a:xfrm rot="10800000">
          <a:off x="0" y="0"/>
          <a:ext cx="6912768" cy="708787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itchFamily="18" charset="0"/>
              <a:cs typeface="Times New Roman" pitchFamily="18" charset="0"/>
            </a:rPr>
            <a:t>Аналіз умови задачі</a:t>
          </a:r>
        </a:p>
      </dsp:txBody>
      <dsp:txXfrm rot="10800000">
        <a:off x="0" y="0"/>
        <a:ext cx="6912768" cy="4605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DEB6E-4ED6-4619-A08B-8380A22AF86C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E2A31-4B3A-4A76-8B20-7E79D98ACAE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63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oleObject" Target="../embeddings/oleObject1.bin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0.png"/><Relationship Id="rId4" Type="http://schemas.openxmlformats.org/officeDocument/2006/relationships/image" Target="../media/image12.wmf"/><Relationship Id="rId9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9928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00B050"/>
                </a:solidFill>
                <a:latin typeface="Times New Roman"/>
                <a:ea typeface="Calibri"/>
              </a:rPr>
              <a:t>Розв’язування систем рівнянь.</a:t>
            </a:r>
            <a:endParaRPr lang="" sz="4400" b="1" dirty="0">
              <a:solidFill>
                <a:srgbClr val="00B050"/>
              </a:solidFill>
              <a:latin typeface="Times New Roman"/>
              <a:ea typeface="Calibri"/>
            </a:endParaRPr>
          </a:p>
          <a:p>
            <a:pPr algn="ctr"/>
            <a:r>
              <a:rPr lang="uk-UA" sz="4400" b="1" dirty="0">
                <a:solidFill>
                  <a:srgbClr val="00B050"/>
                </a:solidFill>
                <a:latin typeface="Times New Roman"/>
                <a:ea typeface="Calibri"/>
              </a:rPr>
              <a:t> Розв’язування задач. </a:t>
            </a:r>
            <a:endParaRPr lang="ru-RU" sz="4400" b="1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05064"/>
            <a:ext cx="2809783" cy="1930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45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86757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uk-UA" sz="3600" dirty="0">
                <a:solidFill>
                  <a:prstClr val="black"/>
                </a:solidFill>
                <a:latin typeface="Calibri"/>
              </a:rPr>
              <a:t>Що означає </a:t>
            </a:r>
            <a:r>
              <a:rPr lang="uk-UA" sz="3600" dirty="0" err="1">
                <a:solidFill>
                  <a:prstClr val="black"/>
                </a:solidFill>
                <a:latin typeface="Calibri"/>
              </a:rPr>
              <a:t>розв</a:t>
            </a:r>
            <a:r>
              <a:rPr lang="en-US" sz="3600" dirty="0">
                <a:solidFill>
                  <a:prstClr val="black"/>
                </a:solidFill>
                <a:latin typeface="Calibri"/>
              </a:rPr>
              <a:t>’</a:t>
            </a:r>
            <a:r>
              <a:rPr lang="uk-UA" sz="3600" dirty="0" err="1">
                <a:solidFill>
                  <a:prstClr val="black"/>
                </a:solidFill>
                <a:latin typeface="Calibri"/>
              </a:rPr>
              <a:t>язати</a:t>
            </a:r>
            <a:r>
              <a:rPr lang="uk-UA" sz="3600" dirty="0">
                <a:solidFill>
                  <a:prstClr val="black"/>
                </a:solidFill>
                <a:latin typeface="Calibri"/>
              </a:rPr>
              <a:t> систему рівнянь?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780928"/>
            <a:ext cx="698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uk-UA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Розв’язати систему рівнянь означає знайти всі її </a:t>
            </a:r>
            <a:r>
              <a:rPr lang="uk-UA" sz="3600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розв</a:t>
            </a:r>
            <a:r>
              <a:rPr lang="ru-RU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’</a:t>
            </a:r>
            <a:r>
              <a:rPr lang="uk-UA" sz="3600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язки</a:t>
            </a:r>
            <a:r>
              <a:rPr lang="uk-UA" sz="3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або довести, що їх не існує.</a:t>
            </a:r>
          </a:p>
        </p:txBody>
      </p:sp>
    </p:spTree>
    <p:extLst>
      <p:ext uri="{BB962C8B-B14F-4D97-AF65-F5344CB8AC3E}">
        <p14:creationId xmlns:p14="http://schemas.microsoft.com/office/powerpoint/2010/main" val="221266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uk-UA" sz="3600" dirty="0">
                <a:solidFill>
                  <a:prstClr val="black"/>
                </a:solidFill>
                <a:latin typeface="Calibri"/>
              </a:rPr>
              <a:t>Які системи рівнянь називаються системами рівнянь  другого степеня?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348879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Система рівняння з двома змінними, що містить хоча б одне рівняння другого степеня, утворюють систему рівнянь другого степеня з двома змінними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8441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42493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" sz="3600" b="1">
                <a:latin typeface="Times New Roman"/>
                <a:ea typeface="Calibri"/>
                <a:cs typeface="Times New Roman"/>
              </a:rPr>
              <a:t>Способи</a:t>
            </a:r>
            <a:r>
              <a:rPr lang="uk-UA" sz="3600" b="1" dirty="0">
                <a:latin typeface="Times New Roman"/>
                <a:ea typeface="Calibri"/>
                <a:cs typeface="Times New Roman"/>
              </a:rPr>
              <a:t> розв’язування систем рівнянь</a:t>
            </a: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700808"/>
            <a:ext cx="5904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1) Графічний спосіб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705725"/>
            <a:ext cx="5958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2) Спосіб підстановки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3573015"/>
            <a:ext cx="581439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3) Спосіб додавання</a:t>
            </a:r>
            <a:endParaRPr kumimoji="0" lang="" sz="4400" b="1" i="0" u="none" strike="noStrike" kern="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918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8352928" cy="396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uk-UA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 задача</a:t>
            </a:r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текстова задача, яка містить нематематичні поняття</a:t>
            </a: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ru-RU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розв’язування</a:t>
            </a:r>
            <a:r>
              <a:rPr lang="ru-RU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прикладної</a:t>
            </a:r>
            <a:r>
              <a:rPr lang="ru-RU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ru-RU" sz="32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математичної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uk-UA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розв’язування задачі (створеної моделі);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uk-UA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відповідей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endParaRPr lang="uk-UA" dirty="0">
              <a:solidFill>
                <a:prstClr val="black">
                  <a:lumMod val="75000"/>
                  <a:lumOff val="25000"/>
                </a:prst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67524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42413"/>
              </p:ext>
            </p:extLst>
          </p:nvPr>
        </p:nvGraphicFramePr>
        <p:xfrm>
          <a:off x="1043608" y="2348880"/>
          <a:ext cx="6912768" cy="3973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5576" y="47667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Алгоритм розв’язування задачі за допомогою системи рівнянь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771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Складіть рівняння за даною умовою: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uk-UA" sz="24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одне число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х, 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друге </a:t>
            </a:r>
            <a:r>
              <a:rPr lang="uk-UA" sz="24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у, </a:t>
            </a:r>
            <a:r>
              <a:rPr lang="uk-UA" sz="24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добуток 15</a:t>
            </a:r>
            <a:r>
              <a:rPr lang="uk-UA" sz="2400" dirty="0">
                <a:latin typeface="Times New Roman"/>
                <a:ea typeface="Times New Roman"/>
              </a:rPr>
              <a:t>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</a:rPr>
              <a:t>довжина прямокутника </a:t>
            </a:r>
            <a:r>
              <a:rPr lang="uk-UA" sz="2400" b="1" i="1" dirty="0">
                <a:solidFill>
                  <a:srgbClr val="00B050"/>
                </a:solidFill>
                <a:latin typeface="Times New Roman"/>
                <a:ea typeface="Times New Roman"/>
              </a:rPr>
              <a:t>а, </a:t>
            </a: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</a:rPr>
              <a:t>ширина </a:t>
            </a:r>
            <a:r>
              <a:rPr lang="en-US" sz="2400" b="1" i="1" dirty="0">
                <a:solidFill>
                  <a:srgbClr val="00B050"/>
                </a:solidFill>
                <a:latin typeface="Times New Roman"/>
                <a:ea typeface="Times New Roman"/>
              </a:rPr>
              <a:t>b</a:t>
            </a:r>
            <a:r>
              <a:rPr lang="uk-UA" sz="2400" b="1" i="1" dirty="0">
                <a:solidFill>
                  <a:srgbClr val="00B050"/>
                </a:solidFill>
                <a:latin typeface="Times New Roman"/>
                <a:ea typeface="Times New Roman"/>
              </a:rPr>
              <a:t>, </a:t>
            </a: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</a:rPr>
              <a:t>площа 48 см</a:t>
            </a:r>
            <a:r>
              <a:rPr lang="uk-UA" sz="2400" b="1" baseline="30000" dirty="0">
                <a:solidFill>
                  <a:srgbClr val="00B050"/>
                </a:solidFill>
                <a:latin typeface="Times New Roman"/>
                <a:ea typeface="Times New Roman"/>
              </a:rPr>
              <a:t>2</a:t>
            </a: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</a:rPr>
              <a:t>;</a:t>
            </a:r>
            <a:endParaRPr lang="ru-RU" sz="24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uk-UA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гіпотенуза прямокутного трикутника 1</a:t>
            </a:r>
            <a:r>
              <a:rPr lang="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0</a:t>
            </a:r>
            <a:r>
              <a:rPr lang="uk-UA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, катети </a:t>
            </a:r>
            <a:r>
              <a:rPr lang="uk-UA" sz="2400" b="1" i="1" dirty="0">
                <a:solidFill>
                  <a:srgbClr val="FF0000"/>
                </a:solidFill>
                <a:latin typeface="Times New Roman"/>
                <a:ea typeface="Times New Roman"/>
              </a:rPr>
              <a:t>х, у;</a:t>
            </a:r>
            <a:endParaRPr lang="ru-RU" sz="24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швидкість велосипедиста </a:t>
            </a:r>
            <a:r>
              <a:rPr lang="uk-UA" sz="2400" b="1" i="1" dirty="0">
                <a:latin typeface="Times New Roman"/>
                <a:ea typeface="Times New Roman"/>
              </a:rPr>
              <a:t>х </a:t>
            </a:r>
            <a:r>
              <a:rPr lang="uk-UA" sz="2400" b="1" dirty="0">
                <a:latin typeface="Times New Roman"/>
                <a:ea typeface="Times New Roman"/>
              </a:rPr>
              <a:t>км/</a:t>
            </a:r>
            <a:r>
              <a:rPr lang="uk-UA" sz="2400" b="1" dirty="0" err="1">
                <a:latin typeface="Times New Roman"/>
                <a:ea typeface="Times New Roman"/>
              </a:rPr>
              <a:t>год</a:t>
            </a:r>
            <a:r>
              <a:rPr lang="uk-UA" sz="2400" b="1" dirty="0">
                <a:latin typeface="Times New Roman"/>
                <a:ea typeface="Times New Roman"/>
              </a:rPr>
              <a:t>, швидкість пішохода </a:t>
            </a:r>
            <a:r>
              <a:rPr lang="uk-UA" sz="2400" b="1" i="1" dirty="0">
                <a:latin typeface="Times New Roman"/>
                <a:ea typeface="Times New Roman"/>
              </a:rPr>
              <a:t>у </a:t>
            </a:r>
            <a:r>
              <a:rPr lang="uk-UA" sz="2400" b="1" dirty="0">
                <a:latin typeface="Times New Roman"/>
                <a:ea typeface="Times New Roman"/>
              </a:rPr>
              <a:t>км/</a:t>
            </a:r>
            <a:r>
              <a:rPr lang="uk-UA" sz="2400" b="1" dirty="0" err="1">
                <a:latin typeface="Times New Roman"/>
                <a:ea typeface="Times New Roman"/>
              </a:rPr>
              <a:t>год</a:t>
            </a:r>
            <a:r>
              <a:rPr lang="uk-UA" sz="2400" b="1" dirty="0">
                <a:latin typeface="Times New Roman"/>
                <a:ea typeface="Times New Roman"/>
              </a:rPr>
              <a:t>, за 2 </a:t>
            </a:r>
            <a:r>
              <a:rPr lang="uk-UA" sz="2400" b="1" dirty="0" err="1">
                <a:latin typeface="Times New Roman"/>
                <a:ea typeface="Times New Roman"/>
              </a:rPr>
              <a:t>год</a:t>
            </a:r>
            <a:r>
              <a:rPr lang="uk-UA" sz="2400" b="1" dirty="0">
                <a:latin typeface="Times New Roman"/>
                <a:ea typeface="Times New Roman"/>
              </a:rPr>
              <a:t> пішохід проходить на 1 км менше, ніж велосипедист проїжджає за 1 год.</a:t>
            </a:r>
            <a:endParaRPr lang="" sz="2400" b="1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" sz="2400" b="1" dirty="0">
                <a:solidFill>
                  <a:srgbClr val="7030A0"/>
                </a:solidFill>
                <a:latin typeface="Times New Roman"/>
                <a:ea typeface="Times New Roman"/>
              </a:rPr>
              <a:t>ц</a:t>
            </a:r>
            <a:r>
              <a:rPr lang="" sz="2400" b="1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іна однієї булочки х грн, а ціна рогалика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–</a:t>
            </a:r>
            <a:r>
              <a:rPr lang="" sz="2400" b="1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у грн.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С</a:t>
            </a:r>
            <a:r>
              <a:rPr lang="" sz="2400" b="1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кільки коштує 2 булочки та 3 рогалики?</a:t>
            </a:r>
            <a:endParaRPr lang="ru-RU" sz="2400" b="1" dirty="0">
              <a:solidFill>
                <a:srgbClr val="7030A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4373" y="4149080"/>
            <a:ext cx="1898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х</a:t>
            </a:r>
            <a:r>
              <a:rPr lang="uk-UA" sz="28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  <a:sym typeface="Symbol"/>
              </a:rPr>
              <a:t>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uk-UA" sz="2800" b="1" i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у=</a:t>
            </a: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15;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4069" y="4410690"/>
            <a:ext cx="2396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" sz="2800" b="1" i="1">
                <a:solidFill>
                  <a:srgbClr val="00B050"/>
                </a:solidFill>
                <a:latin typeface="Times New Roman"/>
                <a:ea typeface="Times New Roman"/>
              </a:rPr>
              <a:t>2) </a:t>
            </a:r>
            <a:r>
              <a:rPr lang="uk-UA" sz="2800" b="1" i="1" dirty="0">
                <a:solidFill>
                  <a:srgbClr val="00B050"/>
                </a:solidFill>
                <a:latin typeface="Times New Roman"/>
                <a:ea typeface="Times New Roman"/>
              </a:rPr>
              <a:t>а</a:t>
            </a:r>
            <a:r>
              <a:rPr lang="uk-UA" sz="2800" b="1" i="1" dirty="0">
                <a:solidFill>
                  <a:srgbClr val="00B050"/>
                </a:solidFill>
                <a:latin typeface="Times New Roman"/>
                <a:ea typeface="Times New Roman"/>
                <a:sym typeface="Symbol"/>
              </a:rPr>
              <a:t></a:t>
            </a:r>
            <a:r>
              <a:rPr lang="en-US" sz="2800" b="1" i="1" dirty="0">
                <a:solidFill>
                  <a:srgbClr val="00B050"/>
                </a:solidFill>
                <a:latin typeface="Times New Roman"/>
                <a:ea typeface="Times New Roman"/>
              </a:rPr>
              <a:t>b</a:t>
            </a:r>
            <a:r>
              <a:rPr lang="uk-UA" sz="2800" b="1" i="1" dirty="0">
                <a:solidFill>
                  <a:srgbClr val="00B050"/>
                </a:solidFill>
                <a:latin typeface="Times New Roman"/>
                <a:ea typeface="Times New Roman"/>
              </a:rPr>
              <a:t>=</a:t>
            </a:r>
            <a:r>
              <a:rPr lang="uk-UA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48 см</a:t>
            </a:r>
            <a:r>
              <a:rPr lang="uk-UA" sz="2800" b="1" baseline="30000" dirty="0">
                <a:solidFill>
                  <a:srgbClr val="00B050"/>
                </a:solidFill>
                <a:latin typeface="Times New Roman"/>
                <a:ea typeface="Times New Roman"/>
              </a:rPr>
              <a:t>2</a:t>
            </a:r>
            <a:r>
              <a:rPr lang="uk-UA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;</a:t>
            </a:r>
            <a:endParaRPr lang="ru-RU" sz="2800" b="1" dirty="0">
              <a:solidFill>
                <a:srgbClr val="00B05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3613" y="5019209"/>
            <a:ext cx="22525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" sz="2800" b="1">
                <a:solidFill>
                  <a:srgbClr val="FF0000"/>
                </a:solidFill>
                <a:latin typeface="Times New Roman"/>
                <a:ea typeface="Times New Roman"/>
              </a:rPr>
              <a:t>3) </a:t>
            </a:r>
            <a:r>
              <a:rPr lang="uk-UA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10</a:t>
            </a:r>
            <a:r>
              <a:rPr lang="uk-UA" sz="2800" b="1" i="1" baseline="30000" dirty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=х</a:t>
            </a:r>
            <a:r>
              <a:rPr lang="uk-UA" sz="2800" b="1" i="1" baseline="30000" dirty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+ у</a:t>
            </a:r>
            <a:r>
              <a:rPr lang="uk-UA" sz="2800" b="1" i="1" baseline="30000" dirty="0">
                <a:solidFill>
                  <a:srgbClr val="FF0000"/>
                </a:solidFill>
                <a:latin typeface="Times New Roman"/>
                <a:ea typeface="Times New Roman"/>
              </a:rPr>
              <a:t>2</a:t>
            </a:r>
            <a:r>
              <a:rPr lang="uk-UA" sz="2800" b="1" i="1" dirty="0">
                <a:solidFill>
                  <a:srgbClr val="FF0000"/>
                </a:solidFill>
                <a:latin typeface="Times New Roman"/>
                <a:ea typeface="Times New Roman"/>
              </a:rPr>
              <a:t>;</a:t>
            </a:r>
            <a:endParaRPr lang="ru-RU" sz="28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28126" y="5542429"/>
            <a:ext cx="2045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" sz="2800" b="1" i="1">
                <a:latin typeface="Times New Roman"/>
                <a:ea typeface="Times New Roman"/>
              </a:rPr>
              <a:t>4) </a:t>
            </a:r>
            <a:r>
              <a:rPr lang="uk-UA" sz="2800" b="1" i="1" dirty="0">
                <a:latin typeface="Times New Roman"/>
                <a:ea typeface="Times New Roman"/>
              </a:rPr>
              <a:t>х </a:t>
            </a:r>
            <a:r>
              <a:rPr lang="uk-UA" sz="2800" b="1" dirty="0">
                <a:latin typeface="Times New Roman"/>
                <a:ea typeface="Times New Roman"/>
              </a:rPr>
              <a:t>-2 </a:t>
            </a:r>
            <a:r>
              <a:rPr lang="uk-UA" sz="2800" b="1" i="1" dirty="0">
                <a:latin typeface="Times New Roman"/>
                <a:ea typeface="Times New Roman"/>
              </a:rPr>
              <a:t>у </a:t>
            </a:r>
            <a:r>
              <a:rPr lang="uk-UA" sz="2800" b="1" dirty="0">
                <a:latin typeface="Times New Roman"/>
                <a:ea typeface="Times New Roman"/>
              </a:rPr>
              <a:t>= 1 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542429"/>
            <a:ext cx="1439818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5) 2х+3у</a:t>
            </a:r>
            <a:endParaRPr lang="ru-RU" sz="2800" b="1" i="1" dirty="0"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594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404664"/>
            <a:ext cx="76328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Times New Roman"/>
                <a:ea typeface="Times New Roman"/>
              </a:rPr>
              <a:t>№1. Укажіть систему, яка відповідає умові задачі: «Число </a:t>
            </a:r>
            <a:r>
              <a:rPr lang="uk-UA" sz="3200" i="1" dirty="0">
                <a:latin typeface="Times New Roman"/>
                <a:ea typeface="Times New Roman"/>
              </a:rPr>
              <a:t>х </a:t>
            </a:r>
            <a:r>
              <a:rPr lang="uk-UA" sz="3200" dirty="0">
                <a:latin typeface="Times New Roman"/>
                <a:ea typeface="Times New Roman"/>
              </a:rPr>
              <a:t>на </a:t>
            </a:r>
            <a:r>
              <a:rPr lang="ru-RU" sz="3200" dirty="0">
                <a:latin typeface="Times New Roman"/>
                <a:ea typeface="Times New Roman"/>
              </a:rPr>
              <a:t>3</a:t>
            </a:r>
            <a:r>
              <a:rPr lang="uk-UA" sz="3200" dirty="0">
                <a:latin typeface="Times New Roman"/>
                <a:ea typeface="Times New Roman"/>
              </a:rPr>
              <a:t> менше від числа </a:t>
            </a:r>
            <a:r>
              <a:rPr lang="uk-UA" sz="3200" i="1" dirty="0">
                <a:latin typeface="Times New Roman"/>
                <a:ea typeface="Times New Roman"/>
              </a:rPr>
              <a:t>у, </a:t>
            </a:r>
            <a:r>
              <a:rPr lang="uk-UA" sz="3200" dirty="0">
                <a:latin typeface="Times New Roman"/>
                <a:ea typeface="Times New Roman"/>
              </a:rPr>
              <a:t>а їхній добуток дорівнює 88. Чому дорів­нюють ці числа?».</a:t>
            </a:r>
            <a:endParaRPr lang="ru-R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r="9019"/>
          <a:stretch/>
        </p:blipFill>
        <p:spPr bwMode="auto">
          <a:xfrm>
            <a:off x="0" y="4797152"/>
            <a:ext cx="8640960" cy="91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2812676"/>
            <a:ext cx="1872208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Calibri"/>
                <a:ea typeface="Calibri"/>
                <a:cs typeface="Times New Roman"/>
              </a:rPr>
              <a:t>у</a:t>
            </a:r>
            <a:r>
              <a:rPr lang="" sz="3200">
                <a:latin typeface="Calibri"/>
                <a:ea typeface="Calibri"/>
                <a:cs typeface="Times New Roman"/>
              </a:rPr>
              <a:t>-х=3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3613666"/>
            <a:ext cx="1728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х</a:t>
            </a:r>
            <a:r>
              <a:rPr lang="ru-RU" sz="3200" dirty="0" err="1">
                <a:sym typeface="Symbol"/>
              </a:rPr>
              <a:t></a:t>
            </a:r>
            <a:r>
              <a:rPr lang="ru-RU" sz="3200" dirty="0" err="1"/>
              <a:t>у</a:t>
            </a:r>
            <a:r>
              <a:rPr lang="ru-RU" sz="3200" dirty="0"/>
              <a:t>=88</a:t>
            </a:r>
          </a:p>
        </p:txBody>
      </p:sp>
    </p:spTree>
    <p:extLst>
      <p:ext uri="{BB962C8B-B14F-4D97-AF65-F5344CB8AC3E}">
        <p14:creationId xmlns:p14="http://schemas.microsoft.com/office/powerpoint/2010/main" val="3327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620688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/>
              <a:t>№</a:t>
            </a:r>
            <a:r>
              <a:rPr lang="uk-UA" sz="1400" dirty="0">
                <a:effectLst/>
                <a:latin typeface="Times New Roman"/>
                <a:ea typeface="Times New Roman"/>
              </a:rPr>
              <a:t> 2</a:t>
            </a:r>
            <a:r>
              <a:rPr lang="" sz="3600"/>
              <a:t>2</a:t>
            </a:r>
            <a:r>
              <a:rPr lang="uk-UA" sz="3600" dirty="0"/>
              <a:t> . </a:t>
            </a:r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допомогою якої системи рівнянь можна знайти катет прямокутного трикутника </a:t>
            </a:r>
            <a:r>
              <a:rPr lang="uk-UA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ABC</a:t>
            </a:r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(див. рисунок), якщо катет </a:t>
            </a:r>
            <a:r>
              <a:rPr lang="uk-UA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</a:t>
            </a:r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7 см більший, ніж катет </a:t>
            </a:r>
            <a:r>
              <a:rPr lang="uk-UA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BC</a:t>
            </a:r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uk-UA" sz="3600" dirty="0"/>
              <a:t> </a:t>
            </a:r>
            <a:endParaRPr lang="ru-RU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99" y="2946590"/>
            <a:ext cx="3773487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69787" y="5788268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Б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711324"/>
            <a:ext cx="1659290" cy="557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89487" y="580526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А</a:t>
            </a:r>
            <a:endParaRPr lang="ru-RU" sz="2400" dirty="0"/>
          </a:p>
        </p:txBody>
      </p:sp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87" y="5757490"/>
            <a:ext cx="1816893" cy="55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26000"/>
          <a:stretch/>
        </p:blipFill>
        <p:spPr>
          <a:xfrm>
            <a:off x="6494403" y="5613601"/>
            <a:ext cx="1463881" cy="7011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33775" y="5757490"/>
            <a:ext cx="422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В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429000"/>
            <a:ext cx="136815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Calibri"/>
                <a:ea typeface="Calibri"/>
                <a:cs typeface="Times New Roman"/>
              </a:rPr>
              <a:t>АС-ВС =7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103" y="4240114"/>
            <a:ext cx="4479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За теоремою </a:t>
            </a:r>
            <a:r>
              <a:rPr lang="ru-RU" sz="2000" dirty="0" err="1"/>
              <a:t>Піфагора</a:t>
            </a:r>
            <a:r>
              <a:rPr lang="ru-RU" sz="2000" dirty="0"/>
              <a:t>: АС</a:t>
            </a:r>
            <a:r>
              <a:rPr lang="ru-RU" sz="2000" baseline="30000" dirty="0"/>
              <a:t>2</a:t>
            </a:r>
            <a:r>
              <a:rPr lang="ru-RU" sz="2000" dirty="0"/>
              <a:t>+ВС</a:t>
            </a:r>
            <a:r>
              <a:rPr lang="ru-RU" sz="2000" baseline="30000" dirty="0"/>
              <a:t>2</a:t>
            </a:r>
            <a:r>
              <a:rPr lang="ru-RU" sz="2000" dirty="0"/>
              <a:t>=АВ</a:t>
            </a:r>
            <a:r>
              <a:rPr lang="ru-RU" sz="2000" baseline="30000" dirty="0"/>
              <a:t>2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9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uk-UA" sz="2800" dirty="0">
                <a:latin typeface="Times New Roman"/>
                <a:ea typeface="Times New Roman"/>
              </a:rPr>
              <a:t>№3. Укажіть рівняння, яке відповідає умові задачі: «Периметр прямокутника дорівнює 28 дм, а діагональ дорівнює 10 дм. Знайдіть сторони </a:t>
            </a:r>
            <a:r>
              <a:rPr lang="uk-UA" sz="2800" i="1" dirty="0">
                <a:latin typeface="Times New Roman"/>
                <a:ea typeface="Times New Roman"/>
              </a:rPr>
              <a:t>а </a:t>
            </a:r>
            <a:r>
              <a:rPr lang="uk-UA" sz="2800" dirty="0">
                <a:latin typeface="Times New Roman"/>
                <a:ea typeface="Times New Roman"/>
              </a:rPr>
              <a:t>і</a:t>
            </a:r>
            <a:r>
              <a:rPr lang="uk-UA" sz="2800" i="1" dirty="0">
                <a:latin typeface="Times New Roman"/>
                <a:ea typeface="Times New Roman"/>
              </a:rPr>
              <a:t> </a:t>
            </a:r>
            <a:r>
              <a:rPr lang="en-US" sz="2800" i="1" dirty="0">
                <a:latin typeface="Times New Roman"/>
                <a:ea typeface="Times New Roman"/>
              </a:rPr>
              <a:t>b </a:t>
            </a:r>
            <a:r>
              <a:rPr lang="uk-UA" sz="2800" dirty="0">
                <a:latin typeface="Times New Roman"/>
                <a:ea typeface="Times New Roman"/>
              </a:rPr>
              <a:t>прямокутника».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r="5678"/>
          <a:stretch/>
        </p:blipFill>
        <p:spPr bwMode="auto">
          <a:xfrm>
            <a:off x="0" y="4582292"/>
            <a:ext cx="8979440" cy="85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2580586"/>
            <a:ext cx="3672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b="1" i="1" dirty="0">
                <a:latin typeface="Times New Roman"/>
                <a:ea typeface="Times New Roman"/>
              </a:rPr>
              <a:t>Р= а </a:t>
            </a:r>
            <a:r>
              <a:rPr lang="en-US" sz="2400" b="1" i="1" dirty="0">
                <a:latin typeface="Times New Roman"/>
                <a:ea typeface="Times New Roman"/>
              </a:rPr>
              <a:t>+ </a:t>
            </a:r>
            <a:r>
              <a:rPr lang="uk-UA" sz="2400" b="1" i="1" dirty="0">
                <a:latin typeface="Times New Roman"/>
                <a:ea typeface="Times New Roman"/>
              </a:rPr>
              <a:t>а </a:t>
            </a:r>
            <a:r>
              <a:rPr lang="en-US" sz="2400" b="1" i="1" dirty="0">
                <a:latin typeface="Times New Roman"/>
                <a:ea typeface="Times New Roman"/>
              </a:rPr>
              <a:t>+b+ b=2(</a:t>
            </a:r>
            <a:r>
              <a:rPr lang="uk-UA" sz="2400" b="1" i="1" dirty="0">
                <a:latin typeface="Times New Roman"/>
                <a:ea typeface="Times New Roman"/>
              </a:rPr>
              <a:t>а+ </a:t>
            </a:r>
            <a:r>
              <a:rPr lang="en-US" sz="2400" b="1" i="1" dirty="0">
                <a:latin typeface="Times New Roman"/>
                <a:ea typeface="Times New Roman"/>
              </a:rPr>
              <a:t>b)</a:t>
            </a:r>
            <a:endParaRPr lang="ru-RU" sz="24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b="1" i="1" dirty="0">
                <a:latin typeface="Times New Roman"/>
                <a:ea typeface="Times New Roman"/>
              </a:rPr>
              <a:t>2(</a:t>
            </a:r>
            <a:r>
              <a:rPr lang="uk-UA" sz="2400" b="1" i="1" dirty="0">
                <a:latin typeface="Times New Roman"/>
                <a:ea typeface="Times New Roman"/>
              </a:rPr>
              <a:t>а+ </a:t>
            </a:r>
            <a:r>
              <a:rPr lang="en-US" sz="2400" b="1" i="1" dirty="0">
                <a:latin typeface="Times New Roman"/>
                <a:ea typeface="Times New Roman"/>
              </a:rPr>
              <a:t>b)=28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3356928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latin typeface="Times New Roman"/>
                <a:ea typeface="Times New Roman"/>
              </a:rPr>
              <a:t>а</a:t>
            </a:r>
            <a:r>
              <a:rPr lang="uk-UA" sz="2800" b="1" i="1" baseline="30000" dirty="0">
                <a:latin typeface="Times New Roman"/>
                <a:ea typeface="Times New Roman"/>
              </a:rPr>
              <a:t>2</a:t>
            </a:r>
            <a:r>
              <a:rPr lang="uk-UA" sz="2800" b="1" i="1" dirty="0">
                <a:latin typeface="Times New Roman"/>
                <a:ea typeface="Times New Roman"/>
              </a:rPr>
              <a:t> </a:t>
            </a:r>
            <a:r>
              <a:rPr lang="en-US" sz="2800" b="1" i="1" dirty="0">
                <a:latin typeface="Times New Roman"/>
                <a:ea typeface="Times New Roman"/>
              </a:rPr>
              <a:t>+b</a:t>
            </a:r>
            <a:r>
              <a:rPr lang="en-US" sz="2800" b="1" i="1" baseline="30000" dirty="0">
                <a:latin typeface="Times New Roman"/>
                <a:ea typeface="Times New Roman"/>
              </a:rPr>
              <a:t>2</a:t>
            </a:r>
            <a:r>
              <a:rPr lang="en-US" sz="2800" b="1" i="1" dirty="0">
                <a:latin typeface="Times New Roman"/>
                <a:ea typeface="Times New Roman"/>
              </a:rPr>
              <a:t>=10</a:t>
            </a:r>
            <a:r>
              <a:rPr lang="en-US" sz="2800" b="1" i="1" baseline="30000" dirty="0">
                <a:latin typeface="Times New Roman"/>
                <a:ea typeface="Times New Roman"/>
              </a:rPr>
              <a:t>2</a:t>
            </a:r>
            <a:endParaRPr lang="ru-RU" sz="2800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8" t="16640" r="23771" b="11496"/>
          <a:stretch/>
        </p:blipFill>
        <p:spPr bwMode="auto">
          <a:xfrm>
            <a:off x="6948264" y="2348879"/>
            <a:ext cx="1555846" cy="182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68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404664"/>
            <a:ext cx="79928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lang="" sz="280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Навколо прямокутної ділянки землі площею 2400 м</a:t>
            </a:r>
            <a:r>
              <a:rPr kumimoji="0" lang="uk-UA" sz="2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поставили огорожу </a:t>
            </a:r>
            <a:r>
              <a:rPr kumimoji="0" 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завдо</a:t>
            </a:r>
            <a:r>
              <a:rPr lang="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жки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220 м. Знайти довжину та ширину ділянки</a:t>
            </a: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99"/>
          <a:stretch/>
        </p:blipFill>
        <p:spPr bwMode="auto">
          <a:xfrm>
            <a:off x="709866" y="4592962"/>
            <a:ext cx="7678558" cy="178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52" y="2924944"/>
            <a:ext cx="305817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 flipH="1">
            <a:off x="4747688" y="3244334"/>
            <a:ext cx="400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/>
                <a:ea typeface="Calibri"/>
              </a:rPr>
              <a:t>Х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39689" y="2485846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У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6166" y="2514062"/>
            <a:ext cx="3775714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400" dirty="0">
                <a:latin typeface="Calibri"/>
                <a:ea typeface="Calibri"/>
                <a:cs typeface="Times New Roman"/>
              </a:rPr>
              <a:t>Площа прямокутника 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S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=х</a:t>
            </a:r>
            <a:r>
              <a:rPr lang="en-US" sz="2400" dirty="0">
                <a:latin typeface="Calibri"/>
                <a:ea typeface="Calibri"/>
                <a:cs typeface="Times New Roman"/>
                <a:sym typeface="Symbol"/>
              </a:rPr>
              <a:t>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у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271" y="4090363"/>
            <a:ext cx="5941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Calibri"/>
                <a:ea typeface="Calibri"/>
                <a:cs typeface="Times New Roman"/>
              </a:rPr>
              <a:t>Периметр </a:t>
            </a:r>
            <a:r>
              <a:rPr lang="ru-RU" sz="2400" dirty="0" err="1">
                <a:latin typeface="Calibri"/>
                <a:ea typeface="Calibri"/>
                <a:cs typeface="Times New Roman"/>
              </a:rPr>
              <a:t>прямокутника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 Р= </a:t>
            </a:r>
            <a:r>
              <a:rPr lang="ru-RU" sz="2400" dirty="0" err="1">
                <a:latin typeface="Calibri"/>
                <a:ea typeface="Calibri"/>
                <a:cs typeface="Times New Roman"/>
              </a:rPr>
              <a:t>х+х+у+у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 = 2(</a:t>
            </a:r>
            <a:r>
              <a:rPr lang="ru-RU" sz="2400" dirty="0" err="1">
                <a:latin typeface="Calibri"/>
                <a:ea typeface="Calibri"/>
                <a:cs typeface="Times New Roman"/>
              </a:rPr>
              <a:t>х+у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3668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4" t="40870" b="16477"/>
          <a:stretch/>
        </p:blipFill>
        <p:spPr bwMode="auto">
          <a:xfrm>
            <a:off x="4245314" y="1280977"/>
            <a:ext cx="4440252" cy="214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196224"/>
              </p:ext>
            </p:extLst>
          </p:nvPr>
        </p:nvGraphicFramePr>
        <p:xfrm>
          <a:off x="611560" y="548680"/>
          <a:ext cx="1732693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002865" imgH="457002" progId="Equation.3">
                  <p:embed/>
                </p:oleObj>
              </mc:Choice>
              <mc:Fallback>
                <p:oleObj name="Формула" r:id="rId3" imgW="1002865" imgH="45700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48680"/>
                        <a:ext cx="1732693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397142"/>
              </p:ext>
            </p:extLst>
          </p:nvPr>
        </p:nvGraphicFramePr>
        <p:xfrm>
          <a:off x="2627784" y="620688"/>
          <a:ext cx="1331510" cy="726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838200" imgH="457200" progId="Equation.3">
                  <p:embed/>
                </p:oleObj>
              </mc:Choice>
              <mc:Fallback>
                <p:oleObj name="Формула" r:id="rId5" imgW="8382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620688"/>
                        <a:ext cx="1331510" cy="7262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755576" y="1916832"/>
                <a:ext cx="2664296" cy="686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uk-UA" sz="2000" i="1">
                                  <a:latin typeface="Cambria Math"/>
                                </a:rPr>
                                <m:t>х=110−у</m:t>
                              </m:r>
                            </m:e>
                            <m:e>
                              <m:r>
                                <a:rPr lang="uk-UA" sz="2000" i="1">
                                  <a:latin typeface="Cambria Math"/>
                                </a:rPr>
                                <m:t>у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sz="2000" i="1">
                                      <a:latin typeface="Cambria Math"/>
                                    </a:rPr>
                                    <m:t>110−у</m:t>
                                  </m:r>
                                </m:e>
                              </m:d>
                              <m:r>
                                <a:rPr lang="uk-UA" sz="2000" i="1">
                                  <a:latin typeface="Cambria Math"/>
                                </a:rPr>
                                <m:t>=2400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916832"/>
                <a:ext cx="2664296" cy="6864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1099643" y="2636912"/>
            <a:ext cx="18993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110у-у</a:t>
            </a:r>
            <a:r>
              <a:rPr lang="ru-RU" sz="2000" baseline="30000" dirty="0"/>
              <a:t>2</a:t>
            </a:r>
            <a:r>
              <a:rPr lang="ru-RU" sz="2000" dirty="0"/>
              <a:t>=2400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59633" y="3244334"/>
            <a:ext cx="1944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</a:t>
            </a:r>
            <a:r>
              <a:rPr lang="ru-RU" sz="2000" baseline="30000" dirty="0"/>
              <a:t>2</a:t>
            </a:r>
            <a:r>
              <a:rPr lang="ru-RU" sz="2000" dirty="0"/>
              <a:t>-110у= -2400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5953" y="3861048"/>
            <a:ext cx="21639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</a:t>
            </a:r>
            <a:r>
              <a:rPr lang="ru-RU" sz="2000" baseline="30000" dirty="0"/>
              <a:t>2</a:t>
            </a:r>
            <a:r>
              <a:rPr lang="ru-RU" sz="2000" dirty="0"/>
              <a:t>-110у+2400=0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314700" y="4509120"/>
                <a:ext cx="2265169" cy="778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=110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=2400</m:t>
                              </m:r>
                            </m:e>
                          </m:eqArr>
                        </m:e>
                      </m:d>
                      <m:r>
                        <a:rPr lang="ru-RU" sz="2000" i="1">
                          <a:latin typeface="Cambria Math"/>
                        </a:rPr>
                        <m:t> ; 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00" y="4509120"/>
                <a:ext cx="2265169" cy="77886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4283968" y="4577794"/>
                <a:ext cx="1254189" cy="778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=30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у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=80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577794"/>
                <a:ext cx="1254189" cy="77886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2771800" y="5733256"/>
            <a:ext cx="36936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/>
                <a:ea typeface="Times New Roman"/>
              </a:rPr>
              <a:t>Відповідь:  30 м і 80 м.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78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65126"/>
            <a:ext cx="8640960" cy="5872186"/>
          </a:xfrm>
        </p:spPr>
        <p:txBody>
          <a:bodyPr>
            <a:normAutofit fontScale="90000"/>
          </a:bodyPr>
          <a:lstStyle/>
          <a:p>
            <a:pPr>
              <a:spcBef>
                <a:spcPts val="1000"/>
              </a:spcBef>
            </a:pPr>
            <a:r>
              <a:rPr lang="uk-UA" b="1" dirty="0">
                <a:solidFill>
                  <a:srgbClr val="FF0000"/>
                </a:solidFill>
                <a:latin typeface="Times New Roman"/>
                <a:ea typeface="+mn-ea"/>
              </a:rPr>
              <a:t>Задача2</a:t>
            </a:r>
            <a:br>
              <a:rPr lang="uk-UA" b="1" dirty="0">
                <a:solidFill>
                  <a:srgbClr val="000000"/>
                </a:solidFill>
                <a:latin typeface="Times New Roman"/>
                <a:ea typeface="+mn-ea"/>
              </a:rPr>
            </a:br>
            <a:br>
              <a:rPr lang="ru-RU" sz="2800" dirty="0">
                <a:latin typeface="Times New Roman"/>
                <a:ea typeface="Times New Roman"/>
              </a:rPr>
            </a:br>
            <a:r>
              <a:rPr lang="uk-UA" dirty="0">
                <a:latin typeface="Times New Roman"/>
                <a:ea typeface="Times New Roman"/>
                <a:cs typeface="Candara"/>
              </a:rPr>
              <a:t>Площа грального поля стадіону прямокутної форми дорівнює 180м</a:t>
            </a:r>
            <a:r>
              <a:rPr lang="uk-UA" baseline="30000" dirty="0">
                <a:latin typeface="Times New Roman"/>
                <a:ea typeface="Times New Roman"/>
                <a:cs typeface="Candara"/>
              </a:rPr>
              <a:t>2</a:t>
            </a:r>
            <a:r>
              <a:rPr lang="uk-UA" dirty="0">
                <a:latin typeface="Times New Roman"/>
                <a:ea typeface="Times New Roman"/>
                <a:cs typeface="Candara"/>
              </a:rPr>
              <a:t>. Якщо довжину поля зменшити на 3 м, а ширину зменшити на 2 м, то</a:t>
            </a:r>
            <a:r>
              <a:rPr lang="uk-UA" b="1" dirty="0">
                <a:latin typeface="Times New Roman"/>
                <a:ea typeface="Times New Roman"/>
                <a:cs typeface="Candara"/>
              </a:rPr>
              <a:t> </a:t>
            </a:r>
            <a:r>
              <a:rPr lang="uk-UA" dirty="0">
                <a:latin typeface="Times New Roman"/>
                <a:ea typeface="Times New Roman"/>
                <a:cs typeface="Candara"/>
              </a:rPr>
              <a:t>отримаємо поле площею 120 м</a:t>
            </a:r>
            <a:r>
              <a:rPr lang="uk-UA" baseline="30000" dirty="0">
                <a:latin typeface="Times New Roman"/>
                <a:ea typeface="Times New Roman"/>
                <a:cs typeface="Candara"/>
              </a:rPr>
              <a:t>2</a:t>
            </a:r>
            <a:r>
              <a:rPr lang="uk-UA" dirty="0">
                <a:latin typeface="Times New Roman"/>
                <a:ea typeface="Times New Roman"/>
                <a:cs typeface="Candara"/>
              </a:rPr>
              <a:t>. Знайдіть довжини сто­рін грального поля стадіону.</a:t>
            </a:r>
            <a:br>
              <a:rPr lang="ru-RU" sz="2800" dirty="0"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12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116632"/>
                <a:ext cx="8712968" cy="6552728"/>
              </a:xfrm>
            </p:spPr>
            <p:txBody>
              <a:bodyPr>
                <a:noAutofit/>
              </a:bodyPr>
              <a:lstStyle/>
              <a:p>
                <a:pPr indent="342900" algn="ctr">
                  <a:spcAft>
                    <a:spcPts val="0"/>
                  </a:spcAft>
                </a:pPr>
                <a:r>
                  <a:rPr lang="uk-UA" sz="2400" b="1" dirty="0">
                    <a:latin typeface="Times New Roman"/>
                    <a:ea typeface="Times New Roman"/>
                  </a:rPr>
                  <a:t>Розв’язування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Нехай 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а(м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) – початкова довжина 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грального поля </a:t>
                </a:r>
                <a:r>
                  <a:rPr lang="uk-UA" sz="2400" dirty="0">
                    <a:latin typeface="Times New Roman"/>
                    <a:ea typeface="Times New Roman"/>
                    <a:cs typeface="Candara"/>
                  </a:rPr>
                  <a:t>стадіону</a:t>
                </a:r>
                <a:r>
                  <a:rPr lang="uk-UA" sz="2400" dirty="0">
                    <a:latin typeface="Times New Roman"/>
                    <a:ea typeface="Times New Roman"/>
                  </a:rPr>
                  <a:t>;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в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(м) – початкова ширина 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грального поля </a:t>
                </a:r>
                <a:r>
                  <a:rPr lang="uk-UA" sz="2400" dirty="0">
                    <a:latin typeface="Times New Roman"/>
                    <a:ea typeface="Times New Roman"/>
                    <a:cs typeface="Candara"/>
                  </a:rPr>
                  <a:t>стадіону</a:t>
                </a:r>
                <a:r>
                  <a:rPr lang="uk-UA" sz="2400" dirty="0">
                    <a:latin typeface="Times New Roman"/>
                    <a:ea typeface="Times New Roman"/>
                  </a:rPr>
                  <a:t>.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 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Так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як площа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 грального поля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 S=180 м</a:t>
                </a:r>
                <a:r>
                  <a:rPr lang="uk-UA" sz="2400" baseline="30000" dirty="0">
                    <a:effectLst/>
                    <a:latin typeface="Times New Roman"/>
                    <a:ea typeface="Times New Roman"/>
                  </a:rPr>
                  <a:t>2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, то         </a:t>
                </a:r>
                <a:r>
                  <a:rPr lang="uk-UA" sz="2400" b="1" dirty="0">
                    <a:effectLst/>
                    <a:latin typeface="Times New Roman"/>
                    <a:ea typeface="Times New Roman"/>
                  </a:rPr>
                  <a:t>а*в </a:t>
                </a:r>
                <a:r>
                  <a:rPr lang="uk-UA" sz="2400" b="1" dirty="0">
                    <a:latin typeface="Times New Roman"/>
                    <a:ea typeface="Times New Roman"/>
                  </a:rPr>
                  <a:t>=180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Calibri"/>
                  </a:rPr>
                  <a:t>Так </a:t>
                </a:r>
                <a:r>
                  <a:rPr lang="uk-UA" sz="2400" dirty="0">
                    <a:effectLst/>
                    <a:latin typeface="Times New Roman"/>
                    <a:ea typeface="Calibri"/>
                  </a:rPr>
                  <a:t>як розміри поля змінили</a:t>
                </a:r>
                <a:r>
                  <a:rPr lang="uk-UA" sz="2400" dirty="0">
                    <a:latin typeface="Times New Roman"/>
                    <a:ea typeface="Calibri"/>
                  </a:rPr>
                  <a:t>, то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а-3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(м) – нова довжина 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грального поля </a:t>
                </a:r>
                <a:r>
                  <a:rPr lang="uk-UA" sz="2400" dirty="0">
                    <a:latin typeface="Times New Roman"/>
                    <a:ea typeface="Times New Roman"/>
                    <a:cs typeface="Candara"/>
                  </a:rPr>
                  <a:t>стадіону</a:t>
                </a:r>
                <a:r>
                  <a:rPr lang="uk-UA" sz="2400" dirty="0">
                    <a:latin typeface="Times New Roman"/>
                    <a:ea typeface="Times New Roman"/>
                  </a:rPr>
                  <a:t>;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в-2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(м) – нова ширина 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грального поля </a:t>
                </a:r>
                <a:r>
                  <a:rPr lang="uk-UA" sz="2400" dirty="0">
                    <a:latin typeface="Times New Roman"/>
                    <a:ea typeface="Times New Roman"/>
                    <a:cs typeface="Candara"/>
                  </a:rPr>
                  <a:t>стадіону</a:t>
                </a:r>
                <a:r>
                  <a:rPr lang="uk-UA" sz="2400" dirty="0">
                    <a:latin typeface="Times New Roman"/>
                    <a:ea typeface="Times New Roman"/>
                  </a:rPr>
                  <a:t>.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Так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як площа нового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andara"/>
                  </a:rPr>
                  <a:t> грального поля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S= </a:t>
                </a:r>
                <a:r>
                  <a:rPr lang="uk-UA" sz="2400" dirty="0">
                    <a:latin typeface="Times New Roman"/>
                    <a:ea typeface="Times New Roman"/>
                  </a:rPr>
                  <a:t>120 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м</a:t>
                </a:r>
                <a:r>
                  <a:rPr lang="uk-UA" sz="2400" baseline="30000" dirty="0">
                    <a:effectLst/>
                    <a:latin typeface="Times New Roman"/>
                    <a:ea typeface="Times New Roman"/>
                  </a:rPr>
                  <a:t>2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, то                         </a:t>
                </a:r>
                <a:r>
                  <a:rPr lang="uk-UA" sz="2400" b="1" dirty="0">
                    <a:effectLst/>
                    <a:latin typeface="Times New Roman"/>
                    <a:ea typeface="Times New Roman"/>
                  </a:rPr>
                  <a:t>(а-3)*(в-2) </a:t>
                </a:r>
                <a:r>
                  <a:rPr lang="uk-UA" sz="2400" b="1" dirty="0">
                    <a:latin typeface="Times New Roman"/>
                    <a:ea typeface="Times New Roman"/>
                  </a:rPr>
                  <a:t>=120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 </a:t>
                </a:r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dirty="0">
                    <a:latin typeface="Times New Roman"/>
                    <a:ea typeface="Times New Roman"/>
                  </a:rPr>
                  <a:t>Отже</a:t>
                </a:r>
                <a:r>
                  <a:rPr lang="uk-UA" sz="2400" dirty="0">
                    <a:effectLst/>
                    <a:latin typeface="Times New Roman"/>
                    <a:ea typeface="Times New Roman"/>
                  </a:rPr>
                  <a:t>, маємо систему рівнянь: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sz="2400" b="1" i="1">
                            <a:effectLst/>
                            <a:latin typeface="Cambria Math" panose="02040503050406030204" pitchFamily="18" charset="0"/>
                            <a:ea typeface="Times New Roman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sz="2400" b="1" i="1">
                                <a:effectLst/>
                                <a:latin typeface="Cambria Math" panose="02040503050406030204" pitchFamily="18" charset="0"/>
                                <a:ea typeface="Times New Roman"/>
                              </a:rPr>
                            </m:ctrlPr>
                          </m:eqArrPr>
                          <m:e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 а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Times New Roman"/>
                              </a:rPr>
                              <m:t>∗</m:t>
                            </m:r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в =180</m:t>
                            </m:r>
                          </m:e>
                          <m:e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(а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Times New Roman"/>
                              </a:rPr>
                              <m:t>−</m:t>
                            </m:r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3)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Times New Roman"/>
                              </a:rPr>
                              <m:t>∗</m:t>
                            </m:r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(в</m:t>
                            </m:r>
                            <m:r>
                              <a:rPr lang="uk-UA" sz="2400" i="1">
                                <a:effectLst/>
                                <a:latin typeface="Cambria Math"/>
                                <a:ea typeface="Times New Roman"/>
                              </a:rPr>
                              <m:t>−</m:t>
                            </m:r>
                            <m:r>
                              <a:rPr lang="uk-UA" sz="2400">
                                <a:effectLst/>
                                <a:latin typeface="Cambria Math"/>
                                <a:ea typeface="Times New Roman"/>
                              </a:rPr>
                              <m:t>2) =120</m:t>
                            </m:r>
                          </m:e>
                        </m:eqArr>
                      </m:e>
                    </m:d>
                  </m:oMath>
                </a14:m>
                <a:br>
                  <a:rPr lang="ru-RU" sz="2400" dirty="0">
                    <a:latin typeface="Times New Roman"/>
                    <a:ea typeface="Times New Roman"/>
                  </a:rPr>
                </a:br>
                <a:r>
                  <a:rPr lang="uk-UA" sz="2400" b="1" dirty="0">
                    <a:latin typeface="Times New Roman"/>
                    <a:ea typeface="Times New Roman"/>
                    <a:cs typeface="Century Schoolbook"/>
                  </a:rPr>
                  <a:t> </a:t>
                </a:r>
                <a:br>
                  <a:rPr lang="ru-RU" sz="2400" dirty="0">
                    <a:latin typeface="Century Schoolbook"/>
                    <a:ea typeface="Times New Roman"/>
                    <a:cs typeface="Times New Roman"/>
                  </a:rPr>
                </a:br>
                <a:r>
                  <a:rPr lang="uk-UA" sz="2400" b="1" dirty="0">
                    <a:latin typeface="Times New Roman"/>
                    <a:ea typeface="Times New Roman"/>
                    <a:cs typeface="Century Schoolbook"/>
                  </a:rPr>
                  <a:t>Відповідь</a:t>
                </a:r>
                <a:r>
                  <a:rPr lang="uk-UA" sz="2400" b="1" i="0" dirty="0">
                    <a:effectLst/>
                    <a:latin typeface="Times New Roman"/>
                    <a:ea typeface="Times New Roman"/>
                    <a:cs typeface="Century Schoolbook"/>
                  </a:rPr>
                  <a:t>:</a:t>
                </a:r>
                <a:r>
                  <a:rPr lang="uk-UA" sz="2400" i="1" dirty="0">
                    <a:effectLst/>
                    <a:latin typeface="Times New Roman"/>
                    <a:ea typeface="Times New Roman"/>
                    <a:cs typeface="Century Schoolbook"/>
                  </a:rPr>
                  <a:t> </a:t>
                </a:r>
                <a:r>
                  <a:rPr lang="uk-UA" sz="2400" dirty="0">
                    <a:effectLst/>
                    <a:latin typeface="Times New Roman"/>
                    <a:ea typeface="Times New Roman"/>
                    <a:cs typeface="Century Schoolbook"/>
                  </a:rPr>
                  <a:t>15 м і 12 м.  або  18м і </a:t>
                </a:r>
                <a:r>
                  <a:rPr lang="uk-UA" sz="2400" dirty="0">
                    <a:latin typeface="Times New Roman"/>
                    <a:ea typeface="Times New Roman"/>
                    <a:cs typeface="Century Schoolbook"/>
                  </a:rPr>
                  <a:t>10 м</a:t>
                </a:r>
                <a:br>
                  <a:rPr lang="ru-RU" sz="2800" dirty="0">
                    <a:latin typeface="Century Schoolbook"/>
                    <a:ea typeface="Times New Roman"/>
                    <a:cs typeface="Times New Roman"/>
                  </a:rPr>
                </a:br>
                <a:endParaRPr lang="ru-RU" sz="28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16632"/>
                <a:ext cx="8712968" cy="655272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905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755577" y="1844824"/>
            <a:ext cx="4968551" cy="43924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85000"/>
              <a:buFont typeface="Brush Script MT" pitchFamily="66" charset="0"/>
              <a:buChar char="O"/>
              <a:tabLst/>
              <a:defRPr/>
            </a:pPr>
            <a:r>
              <a:rPr kumimoji="0" lang="uk-UA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Як приємно знати, що ти про щось дізнався (Мольєр)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85000"/>
              <a:buFont typeface="Brush Script MT" pitchFamily="66" charset="0"/>
              <a:buChar char="O"/>
              <a:tabLst/>
              <a:defRPr/>
            </a:pPr>
            <a:r>
              <a:rPr kumimoji="0" lang="uk-UA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Я знаю, що я нічого не знаю (Сократ)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85000"/>
              <a:buFont typeface="Brush Script MT" pitchFamily="66" charset="0"/>
              <a:buChar char="O"/>
              <a:tabLst/>
              <a:defRPr/>
            </a:pPr>
            <a:r>
              <a:rPr kumimoji="0" lang="uk-UA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Скажи мені і я забуду, покажи – я запам’ятаю, залучи мене я зрозумію (Конфуцій)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buSzPct val="85000"/>
              <a:buFont typeface="Brush Script MT" pitchFamily="66" charset="0"/>
              <a:buChar char="O"/>
              <a:tabLst/>
              <a:defRPr/>
            </a:pPr>
            <a:r>
              <a:rPr kumimoji="0" lang="uk-UA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Пізнання починається з подиву (Арістотель)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692696"/>
            <a:ext cx="27103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Рефлексія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986" y="1844824"/>
            <a:ext cx="27924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92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772400" cy="2063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  <a:b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Розв’язати онлайн тест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36947">
            <a:off x="3430694" y="3235846"/>
            <a:ext cx="3235840" cy="3297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494</TotalTime>
  <Words>703</Words>
  <Application>Microsoft Office PowerPoint</Application>
  <PresentationFormat>Екран (4:3)</PresentationFormat>
  <Paragraphs>66</Paragraphs>
  <Slides>16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11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9" baseType="lpstr">
      <vt:lpstr>Arial</vt:lpstr>
      <vt:lpstr>Brush Script MT</vt:lpstr>
      <vt:lpstr>Calibri</vt:lpstr>
      <vt:lpstr>Cambria Math</vt:lpstr>
      <vt:lpstr>Century Gothic</vt:lpstr>
      <vt:lpstr>Century Schoolbook</vt:lpstr>
      <vt:lpstr>Constantia</vt:lpstr>
      <vt:lpstr>Georgia</vt:lpstr>
      <vt:lpstr>Symbol</vt:lpstr>
      <vt:lpstr>Times New Roman</vt:lpstr>
      <vt:lpstr>Trebuchet MS</vt:lpstr>
      <vt:lpstr>Воздушный поток</vt:lpstr>
      <vt:lpstr>Формула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Задача2  Площа грального поля стадіону прямокутної форми дорівнює 180м2. Якщо довжину поля зменшити на 3 м, а ширину зменшити на 2 м, то отримаємо поле площею 120 м2. Знайдіть довжини сто­рін грального поля стадіону. </vt:lpstr>
      <vt:lpstr>Розв’язування Нехай  а(м) – початкова довжина грального поля стадіону; в (м) – початкова ширина грального поля стадіону.   Так як площа грального поля  S=180 м2, то         а*в =180 Так як розміри поля змінили, то а-3 (м) – нова довжина грального поля стадіону; в-2 (м) – нова ширина грального поля стадіону. Так як площа нового грального поля S= 120 м2, то                         (а-3)*(в-2) =120   Отже, маємо систему рівнянь:{█( а∗в =180@(а-3)∗(в-2) =120)┤   Відповідь: 15 м і 12 м.  або  18м і 10 м </vt:lpstr>
      <vt:lpstr>Презентація PowerPoint</vt:lpstr>
      <vt:lpstr>Домашнє завдання Розв’язати онлайн тест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School-note</dc:creator>
  <cp:lastModifiedBy>Пользователь</cp:lastModifiedBy>
  <cp:revision>34</cp:revision>
  <dcterms:created xsi:type="dcterms:W3CDTF">2021-02-18T18:40:45Z</dcterms:created>
  <dcterms:modified xsi:type="dcterms:W3CDTF">2026-02-09T21:41:34Z</dcterms:modified>
</cp:coreProperties>
</file>