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80" r:id="rId2"/>
    <p:sldId id="283" r:id="rId3"/>
    <p:sldId id="257" r:id="rId4"/>
    <p:sldId id="261" r:id="rId5"/>
    <p:sldId id="258" r:id="rId6"/>
    <p:sldId id="259" r:id="rId7"/>
    <p:sldId id="284" r:id="rId8"/>
    <p:sldId id="260" r:id="rId9"/>
    <p:sldId id="262" r:id="rId10"/>
    <p:sldId id="263" r:id="rId11"/>
    <p:sldId id="267" r:id="rId12"/>
    <p:sldId id="268" r:id="rId13"/>
    <p:sldId id="270" r:id="rId14"/>
    <p:sldId id="269" r:id="rId15"/>
    <p:sldId id="271" r:id="rId16"/>
    <p:sldId id="275" r:id="rId17"/>
    <p:sldId id="266" r:id="rId18"/>
    <p:sldId id="273" r:id="rId19"/>
    <p:sldId id="274" r:id="rId20"/>
    <p:sldId id="277" r:id="rId21"/>
    <p:sldId id="288" r:id="rId22"/>
    <p:sldId id="278" r:id="rId23"/>
    <p:sldId id="282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9E26B0-1626-471F-9FE1-970292530E1D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9BB9C2-570C-4D4F-AD0D-3057200C8169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441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BB9C2-570C-4D4F-AD0D-3057200C8169}" type="slidenum">
              <a:rPr lang="ru-RU" smtClean="0">
                <a:solidFill>
                  <a:prstClr val="black"/>
                </a:solidFill>
              </a:rPr>
              <a:pPr/>
              <a:t>21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106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wmf"/><Relationship Id="rId10" Type="http://schemas.openxmlformats.org/officeDocument/2006/relationships/image" Target="../media/image28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0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40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340768"/>
            <a:ext cx="8892051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i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Світ</a:t>
            </a:r>
            <a:r>
              <a:rPr lang="ru-RU" sz="7200" b="1" i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, </a:t>
            </a:r>
          </a:p>
          <a:p>
            <a:pPr algn="ctr"/>
            <a:r>
              <a:rPr lang="ru-RU" sz="7200" b="1" i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що</a:t>
            </a:r>
            <a:r>
              <a:rPr lang="ru-RU" sz="7200" b="1" i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нас </a:t>
            </a:r>
            <a:r>
              <a:rPr lang="ru-RU" sz="7200" b="1" i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оточує</a:t>
            </a:r>
            <a:r>
              <a:rPr lang="ru-RU" sz="7200" b="1" i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</a:p>
          <a:p>
            <a:pPr algn="ctr"/>
            <a:r>
              <a:rPr lang="ru-RU" sz="7200" b="1" i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– </a:t>
            </a:r>
            <a:r>
              <a:rPr lang="ru-RU" sz="7200" b="1" i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це</a:t>
            </a:r>
            <a:r>
              <a:rPr lang="ru-RU" sz="7200" b="1" i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ru-RU" sz="7200" b="1" i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світ</a:t>
            </a:r>
            <a:r>
              <a:rPr lang="ru-RU" sz="7200" b="1" i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ru-RU" sz="7200" b="1" i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геометрії</a:t>
            </a:r>
            <a:endParaRPr lang="ru-RU" sz="7200" b="1" i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98625">
            <a:off x="349974" y="4924796"/>
            <a:ext cx="2251552" cy="1690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5275">
            <a:off x="6164082" y="4696932"/>
            <a:ext cx="2592717" cy="194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4149">
            <a:off x="6425879" y="252764"/>
            <a:ext cx="2593594" cy="1684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512" y="4924797"/>
            <a:ext cx="2002563" cy="149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2" y="89953"/>
            <a:ext cx="2195687" cy="2048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662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07" y="332656"/>
            <a:ext cx="4677399" cy="2485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707" y="359977"/>
            <a:ext cx="3281469" cy="2457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0400"/>
            <a:ext cx="48768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87907">
            <a:off x="4877317" y="2868397"/>
            <a:ext cx="2846918" cy="2135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76" y="5029200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142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внобедренный треугольник 2"/>
          <p:cNvSpPr/>
          <p:nvPr/>
        </p:nvSpPr>
        <p:spPr>
          <a:xfrm>
            <a:off x="375168" y="799441"/>
            <a:ext cx="2736304" cy="2664296"/>
          </a:xfrm>
          <a:prstGeom prst="triangle">
            <a:avLst>
              <a:gd name="adj" fmla="val 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5172147" y="1226003"/>
            <a:ext cx="2016224" cy="2160240"/>
          </a:xfrm>
          <a:prstGeom prst="triangle">
            <a:avLst>
              <a:gd name="adj" fmla="val 98788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 rot="16200000">
            <a:off x="4355976" y="3447059"/>
            <a:ext cx="1944216" cy="2520280"/>
          </a:xfrm>
          <a:prstGeom prst="triangle">
            <a:avLst>
              <a:gd name="adj" fmla="val 100000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2222312" y="4149080"/>
            <a:ext cx="2016224" cy="2016224"/>
          </a:xfrm>
          <a:prstGeom prst="triangl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3014400" y="1301129"/>
            <a:ext cx="2448272" cy="1567389"/>
          </a:xfrm>
          <a:prstGeom prst="triangle">
            <a:avLst>
              <a:gd name="adj" fmla="val 46779"/>
            </a:avLst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7164288" y="1510843"/>
            <a:ext cx="1512168" cy="3894229"/>
          </a:xfrm>
          <a:prstGeom prst="triangl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323528" y="3681027"/>
            <a:ext cx="1368152" cy="2675891"/>
          </a:xfrm>
          <a:prstGeom prst="triangle">
            <a:avLst>
              <a:gd name="adj" fmla="val 2794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809582" y="1552139"/>
            <a:ext cx="5220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0" dirty="0"/>
              <a:t>1</a:t>
            </a:r>
            <a:endParaRPr lang="ru-RU" sz="6000" dirty="0"/>
          </a:p>
        </p:txBody>
      </p:sp>
      <p:sp>
        <p:nvSpPr>
          <p:cNvPr id="11" name="TextBox 10"/>
          <p:cNvSpPr txBox="1"/>
          <p:nvPr/>
        </p:nvSpPr>
        <p:spPr>
          <a:xfrm>
            <a:off x="3887924" y="1603248"/>
            <a:ext cx="5760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0" dirty="0"/>
              <a:t>2</a:t>
            </a:r>
            <a:endParaRPr lang="ru-RU" sz="6000" dirty="0"/>
          </a:p>
        </p:txBody>
      </p:sp>
      <p:sp>
        <p:nvSpPr>
          <p:cNvPr id="12" name="TextBox 11"/>
          <p:cNvSpPr txBox="1"/>
          <p:nvPr/>
        </p:nvSpPr>
        <p:spPr>
          <a:xfrm>
            <a:off x="6240257" y="2278844"/>
            <a:ext cx="8640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0" dirty="0"/>
              <a:t>3</a:t>
            </a:r>
            <a:endParaRPr lang="ru-RU" sz="6000" dirty="0"/>
          </a:p>
        </p:txBody>
      </p:sp>
      <p:sp>
        <p:nvSpPr>
          <p:cNvPr id="13" name="TextBox 12"/>
          <p:cNvSpPr txBox="1"/>
          <p:nvPr/>
        </p:nvSpPr>
        <p:spPr>
          <a:xfrm>
            <a:off x="5328084" y="3861048"/>
            <a:ext cx="10441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0" dirty="0"/>
              <a:t>4</a:t>
            </a:r>
            <a:endParaRPr lang="ru-RU" sz="6000" dirty="0"/>
          </a:p>
        </p:txBody>
      </p:sp>
      <p:sp>
        <p:nvSpPr>
          <p:cNvPr id="14" name="TextBox 13"/>
          <p:cNvSpPr txBox="1"/>
          <p:nvPr/>
        </p:nvSpPr>
        <p:spPr>
          <a:xfrm>
            <a:off x="7668344" y="4149080"/>
            <a:ext cx="9361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0" dirty="0"/>
              <a:t>5</a:t>
            </a:r>
            <a:endParaRPr lang="ru-RU" sz="6000" dirty="0"/>
          </a:p>
        </p:txBody>
      </p:sp>
      <p:sp>
        <p:nvSpPr>
          <p:cNvPr id="15" name="TextBox 14"/>
          <p:cNvSpPr txBox="1"/>
          <p:nvPr/>
        </p:nvSpPr>
        <p:spPr>
          <a:xfrm>
            <a:off x="2843808" y="5164743"/>
            <a:ext cx="15121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0" dirty="0"/>
              <a:t>6</a:t>
            </a:r>
            <a:endParaRPr lang="ru-RU" sz="6000" dirty="0"/>
          </a:p>
        </p:txBody>
      </p:sp>
      <p:sp>
        <p:nvSpPr>
          <p:cNvPr id="16" name="TextBox 15"/>
          <p:cNvSpPr txBox="1"/>
          <p:nvPr/>
        </p:nvSpPr>
        <p:spPr>
          <a:xfrm>
            <a:off x="611560" y="5301208"/>
            <a:ext cx="720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0" dirty="0"/>
              <a:t>7</a:t>
            </a:r>
            <a:endParaRPr lang="ru-RU" sz="6000" dirty="0"/>
          </a:p>
        </p:txBody>
      </p:sp>
      <p:sp>
        <p:nvSpPr>
          <p:cNvPr id="17" name="TextBox 16"/>
          <p:cNvSpPr txBox="1"/>
          <p:nvPr/>
        </p:nvSpPr>
        <p:spPr>
          <a:xfrm>
            <a:off x="323528" y="456970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Знайди прямокутний трикутник</a:t>
            </a:r>
            <a:endParaRPr lang="ru-RU" sz="36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2228" y="0"/>
            <a:ext cx="2978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1</a:t>
            </a:r>
            <a:endParaRPr lang="ru-RU" sz="3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8136" y="2576132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solidFill>
                  <a:srgbClr val="FF0000"/>
                </a:solidFill>
              </a:rPr>
              <a:t>ТАК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57816" y="1103301"/>
            <a:ext cx="2673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>
                <a:solidFill>
                  <a:srgbClr val="FF0000"/>
                </a:solidFill>
              </a:rPr>
              <a:t>МОЛОДЕЦЬ</a:t>
            </a:r>
            <a:r>
              <a:rPr lang="uk-UA" dirty="0"/>
              <a:t>!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4932040" y="5018972"/>
            <a:ext cx="12482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>
                <a:solidFill>
                  <a:srgbClr val="FF0000"/>
                </a:solidFill>
              </a:rPr>
              <a:t>ВІРНО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81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6547" y="616287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Закінчи речення…</a:t>
            </a:r>
            <a:endParaRPr lang="ru-RU" sz="36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61392" y="1262618"/>
                <a:ext cx="9143999" cy="5201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rabicPeriod"/>
                </a:pPr>
                <a:r>
                  <a:rPr lang="uk-UA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Трикутник – це…</a:t>
                </a:r>
              </a:p>
              <a:p>
                <a:pPr marL="457200" indent="-457200">
                  <a:buAutoNum type="arabicPeriod"/>
                </a:pPr>
                <a:r>
                  <a:rPr lang="uk-UA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Прямокутним трикутником називається…</a:t>
                </a:r>
              </a:p>
              <a:p>
                <a:pPr marL="457200" indent="-457200">
                  <a:buAutoNum type="arabicPeriod"/>
                </a:pPr>
                <a:r>
                  <a:rPr lang="uk-UA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Сторона, що лежить проти прямого кута називається…….  ..дві інші….</a:t>
                </a:r>
              </a:p>
              <a:p>
                <a:pPr marL="457200" indent="-457200">
                  <a:buAutoNum type="arabicPeriod"/>
                </a:pPr>
                <a:r>
                  <a:rPr lang="uk-UA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Сума гострих кутів трикутника дорівнює …..</a:t>
                </a:r>
              </a:p>
              <a:p>
                <a:pPr marL="457200" indent="-457200">
                  <a:buAutoNum type="arabicPeriod"/>
                </a:pPr>
                <a:endParaRPr lang="uk-UA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buAutoNum type="arabicPeriod"/>
                </a:pPr>
                <a:r>
                  <a:rPr lang="uk-UA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За малюнком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uk-UA" sz="2000" b="0" i="1" smtClean="0">
                            <a:latin typeface="Cambria Math"/>
                            <a:cs typeface="Times New Roman" panose="02020603050405020304" pitchFamily="18" charset="0"/>
                          </a:rPr>
                          <m:t>АВ</m:t>
                        </m:r>
                      </m:e>
                      <m:sup>
                        <m:r>
                          <a:rPr lang="uk-UA" sz="2000" b="0" i="1" smtClean="0">
                            <a:latin typeface="Cambria Math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uk-UA" sz="2000" b="0" i="1" smtClean="0">
                        <a:latin typeface="Cambria Math"/>
                        <a:cs typeface="Times New Roman" panose="02020603050405020304" pitchFamily="18" charset="0"/>
                      </a:rPr>
                      <m:t>=______</m:t>
                    </m:r>
                    <m:r>
                      <a:rPr lang="uk-UA" sz="2000" b="0" i="1" smtClean="0"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∙______</m:t>
                    </m:r>
                  </m:oMath>
                </a14:m>
                <a:endParaRPr lang="uk-UA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uk-UA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uk-UA" sz="2000" b="0" i="1" smtClean="0">
                            <a:latin typeface="Cambria Math"/>
                            <a:cs typeface="Times New Roman" panose="02020603050405020304" pitchFamily="18" charset="0"/>
                          </a:rPr>
                          <m:t>ВС</m:t>
                        </m:r>
                      </m:e>
                      <m:sup>
                        <m:r>
                          <a:rPr lang="uk-UA" sz="2000" b="0" i="1" smtClean="0">
                            <a:latin typeface="Cambria Math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uk-UA" sz="2000" b="0" i="1" smtClean="0">
                        <a:latin typeface="Cambria Math"/>
                        <a:cs typeface="Times New Roman" panose="02020603050405020304" pitchFamily="18" charset="0"/>
                      </a:rPr>
                      <m:t>=______·______</m:t>
                    </m:r>
                  </m:oMath>
                </a14:m>
                <a:endParaRPr lang="uk-UA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uk-UA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uk-UA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uk-UA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uk-UA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uk-UA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uk-UA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uk-UA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7. Катет, що лежить проти кута 30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º</a:t>
                </a:r>
                <a:r>
                  <a:rPr lang="uk-UA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дорівнює…</a:t>
                </a:r>
              </a:p>
              <a:p>
                <a:pPr marL="457200" indent="-457200">
                  <a:buAutoNum type="arabicPeriod"/>
                </a:pPr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392" y="1262618"/>
                <a:ext cx="9143999" cy="5201424"/>
              </a:xfrm>
              <a:prstGeom prst="rect">
                <a:avLst/>
              </a:prstGeom>
              <a:blipFill rotWithShape="1">
                <a:blip r:embed="rId2"/>
                <a:stretch>
                  <a:fillRect l="-1067" t="-58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Равнобедренный треугольник 3"/>
          <p:cNvSpPr/>
          <p:nvPr/>
        </p:nvSpPr>
        <p:spPr>
          <a:xfrm>
            <a:off x="6660232" y="116632"/>
            <a:ext cx="2016224" cy="1402258"/>
          </a:xfrm>
          <a:prstGeom prst="triangle">
            <a:avLst>
              <a:gd name="adj" fmla="val 52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6660232" y="1196752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6948264" y="1196752"/>
            <a:ext cx="0" cy="32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Равнобедренный треугольник 8"/>
          <p:cNvSpPr/>
          <p:nvPr/>
        </p:nvSpPr>
        <p:spPr>
          <a:xfrm rot="8890786">
            <a:off x="5226878" y="3561306"/>
            <a:ext cx="2592288" cy="1584176"/>
          </a:xfrm>
          <a:prstGeom prst="triangle">
            <a:avLst>
              <a:gd name="adj" fmla="val 74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948264" y="3140968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7092280" y="3248980"/>
            <a:ext cx="216024" cy="108012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9" idx="2"/>
          </p:cNvCxnSpPr>
          <p:nvPr/>
        </p:nvCxnSpPr>
        <p:spPr>
          <a:xfrm flipH="1">
            <a:off x="7200291" y="2996952"/>
            <a:ext cx="6440" cy="135644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6948264" y="4077072"/>
            <a:ext cx="2520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6948264" y="4077072"/>
            <a:ext cx="0" cy="2763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572000" y="4077072"/>
            <a:ext cx="4320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dirty="0"/>
              <a:t>А</a:t>
            </a:r>
            <a:endParaRPr lang="ru-RU" sz="4400" dirty="0"/>
          </a:p>
        </p:txBody>
      </p:sp>
      <p:sp>
        <p:nvSpPr>
          <p:cNvPr id="21" name="TextBox 20"/>
          <p:cNvSpPr txBox="1"/>
          <p:nvPr/>
        </p:nvSpPr>
        <p:spPr>
          <a:xfrm>
            <a:off x="7288444" y="2587551"/>
            <a:ext cx="576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dirty="0"/>
              <a:t>В</a:t>
            </a:r>
            <a:endParaRPr lang="ru-RU" sz="4400" dirty="0"/>
          </a:p>
        </p:txBody>
      </p:sp>
      <p:sp>
        <p:nvSpPr>
          <p:cNvPr id="22" name="TextBox 21"/>
          <p:cNvSpPr txBox="1"/>
          <p:nvPr/>
        </p:nvSpPr>
        <p:spPr>
          <a:xfrm>
            <a:off x="8113712" y="4077072"/>
            <a:ext cx="8640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dirty="0"/>
              <a:t>С</a:t>
            </a:r>
            <a:endParaRPr lang="ru-RU" sz="4400" dirty="0"/>
          </a:p>
        </p:txBody>
      </p:sp>
      <p:sp>
        <p:nvSpPr>
          <p:cNvPr id="23" name="TextBox 22"/>
          <p:cNvSpPr txBox="1"/>
          <p:nvPr/>
        </p:nvSpPr>
        <p:spPr>
          <a:xfrm>
            <a:off x="6948264" y="4197450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dirty="0"/>
              <a:t>К</a:t>
            </a:r>
            <a:endParaRPr lang="ru-RU" sz="4400" dirty="0"/>
          </a:p>
        </p:txBody>
      </p:sp>
      <p:sp>
        <p:nvSpPr>
          <p:cNvPr id="24" name="TextBox 23"/>
          <p:cNvSpPr txBox="1"/>
          <p:nvPr/>
        </p:nvSpPr>
        <p:spPr>
          <a:xfrm>
            <a:off x="81935" y="107760"/>
            <a:ext cx="43924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2</a:t>
            </a:r>
            <a:endParaRPr lang="ru-RU" sz="3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66831" y="2732806"/>
            <a:ext cx="72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АК</a:t>
            </a:r>
            <a:endParaRPr lang="ru-RU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4017374" y="2732805"/>
            <a:ext cx="1296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АС</a:t>
            </a:r>
            <a:endParaRPr lang="ru-RU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3171186" y="3021058"/>
            <a:ext cx="6737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КС</a:t>
            </a:r>
            <a:endParaRPr lang="ru-RU" sz="2400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739" y="2963639"/>
            <a:ext cx="13954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6401128" y="5525612"/>
            <a:ext cx="29267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половині гіпотенузи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78178" y="1034655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геометрична фігура, яка складається з трьох точок, що е лежать на одній прямій, і трьох відрізків, що послідовно їх сполучають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29556" y="1582360"/>
            <a:ext cx="4117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трикутник у якого один кут прямий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75682" y="1797449"/>
            <a:ext cx="1770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гіпотенуза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8291570" y="1924718"/>
            <a:ext cx="1102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катети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550875" y="2143234"/>
            <a:ext cx="8567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90⁰</a:t>
            </a:r>
            <a:endParaRPr lang="ru-RU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423610" y="5063947"/>
            <a:ext cx="8653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В прямокутному трикутнику найбільша сторона….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96659" y="5050584"/>
            <a:ext cx="1703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гіпотенуза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61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5" grpId="0"/>
      <p:bldP spid="7" grpId="0"/>
      <p:bldP spid="10" grpId="0"/>
      <p:bldP spid="12" grpId="0"/>
      <p:bldP spid="14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01584"/>
            <a:ext cx="6779165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347864" y="-99392"/>
            <a:ext cx="36724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>
                <a:solidFill>
                  <a:srgbClr val="0070C0"/>
                </a:solidFill>
              </a:rPr>
              <a:t>Задача</a:t>
            </a:r>
            <a:endParaRPr lang="ru-RU" sz="4400" b="1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6584" y="401255"/>
            <a:ext cx="87190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перекриття даху металочерепицею, господарю треба обчислити площу покриття даху, що має форму прямокутника,  виконавши заміри довжини та ширини.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971600" y="4941168"/>
            <a:ext cx="6408712" cy="72008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 flipV="1">
            <a:off x="6516216" y="4121864"/>
            <a:ext cx="864096" cy="819304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1872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16" y="830996"/>
            <a:ext cx="7477363" cy="583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05815" y="0"/>
            <a:ext cx="8964489" cy="83099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Із замірами довжини даху (будинку) у хазяїна  не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виникло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труднощів.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1907704" y="6281645"/>
            <a:ext cx="4010676" cy="320436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5008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8757543" cy="602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260648"/>
            <a:ext cx="8496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виміряти ширину?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6372200" y="4581128"/>
            <a:ext cx="1728192" cy="1872208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2190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45" y="722313"/>
            <a:ext cx="8786848" cy="5788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119" y="1052736"/>
            <a:ext cx="1431925" cy="24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504" y="260648"/>
            <a:ext cx="8784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Питання. Як заміряти вказану відстань?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2195736" y="2253679"/>
            <a:ext cx="3384376" cy="2471466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5468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07608"/>
            <a:ext cx="9396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 на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уроці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цьому нам допоможе  Теорема Піфагора.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624" y="537888"/>
            <a:ext cx="90547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b="1" dirty="0">
                <a:solidFill>
                  <a:srgbClr val="0070C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Тема: </a:t>
            </a:r>
            <a:r>
              <a:rPr lang="uk-UA" sz="6600" b="1" dirty="0">
                <a:solidFill>
                  <a:srgbClr val="0070C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Теорема</a:t>
            </a:r>
            <a:r>
              <a:rPr lang="uk-UA" sz="66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 Піфагора</a:t>
            </a:r>
            <a:endParaRPr lang="ru-RU" sz="6600" b="1" dirty="0">
              <a:solidFill>
                <a:srgbClr val="0070C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48225"/>
            <a:ext cx="5216505" cy="4498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35696" y="2492896"/>
            <a:ext cx="403244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latin typeface="Monotype Corsiva" panose="03010101010201010101" pitchFamily="66" charset="0"/>
                <a:cs typeface="Times New Roman" panose="02020603050405020304" pitchFamily="18" charset="0"/>
              </a:rPr>
              <a:t>Геометрія</a:t>
            </a:r>
          </a:p>
          <a:p>
            <a:pPr algn="ctr"/>
            <a:r>
              <a:rPr lang="uk-UA" sz="4000" b="1" dirty="0">
                <a:latin typeface="Monotype Corsiva" panose="03010101010201010101" pitchFamily="66" charset="0"/>
                <a:cs typeface="Times New Roman" panose="02020603050405020304" pitchFamily="18" charset="0"/>
              </a:rPr>
              <a:t> володіє багатьма скарбами:</a:t>
            </a:r>
          </a:p>
          <a:p>
            <a:pPr algn="ctr"/>
            <a:r>
              <a:rPr lang="uk-UA" sz="4000" b="1" dirty="0">
                <a:latin typeface="Monotype Corsiva" panose="03010101010201010101" pitchFamily="66" charset="0"/>
                <a:cs typeface="Times New Roman" panose="02020603050405020304" pitchFamily="18" charset="0"/>
              </a:rPr>
              <a:t> один з них –</a:t>
            </a:r>
          </a:p>
          <a:p>
            <a:r>
              <a:rPr lang="uk-UA" sz="4000" b="1" dirty="0">
                <a:latin typeface="Monotype Corsiva" panose="03010101010201010101" pitchFamily="66" charset="0"/>
                <a:cs typeface="Times New Roman" panose="02020603050405020304" pitchFamily="18" charset="0"/>
              </a:rPr>
              <a:t> теорема Піфагора</a:t>
            </a:r>
            <a:endParaRPr lang="ru-RU" sz="4000" b="1" dirty="0"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688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672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57500" y="1171885"/>
            <a:ext cx="61069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Піфагор народився в 570 році до нашої ери на острові Самос. Давньогрецький філософ, математик, релігійний та політичний діяч.</a:t>
            </a: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Піфагор є засновником в Кротоні (Південна Італія) Піфагорійської школи, яка поклала початок математичних наук.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3861048"/>
            <a:ext cx="91644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uk-UA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Зі своїми учнями він досліджував властивості чисел, геометричних фігур, небесних світил. </a:t>
            </a:r>
          </a:p>
          <a:p>
            <a:pPr lvl="0" algn="just"/>
            <a:r>
              <a:rPr lang="uk-UA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Теорема, яку тепер називають теоремою Піфагора, була відома ще за 1000 років до Піфагора вченим </a:t>
            </a:r>
            <a:r>
              <a:rPr lang="uk-UA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Вавілону</a:t>
            </a:r>
            <a:r>
              <a:rPr lang="uk-UA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Китаю, Єгипту. </a:t>
            </a:r>
            <a:r>
              <a:rPr lang="uk-UA" sz="2400" dirty="0">
                <a:latin typeface="Times New Roman"/>
                <a:ea typeface="Times New Roman"/>
              </a:rPr>
              <a:t>Піфагору належить заслуга доведення цієї теореми і застосування її при розв’язуванні задач.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06827" y="-77326"/>
            <a:ext cx="45365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6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Піфагор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4040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116632"/>
            <a:ext cx="6480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48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Теорема Піфагора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9512" y="843879"/>
            <a:ext cx="87849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Теорема: </a:t>
            </a:r>
            <a:r>
              <a:rPr lang="uk-UA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прямокутному трикутнику квадрат гіпотенузи дорівнює сумі квадратів катетів.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>
          <a:xfrm rot="7487398">
            <a:off x="1023052" y="2089305"/>
            <a:ext cx="2160240" cy="3160677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305739" y="2069268"/>
            <a:ext cx="216024" cy="135596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1518645" y="2081131"/>
            <a:ext cx="144016" cy="144016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-98996" y="3521201"/>
            <a:ext cx="576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dirty="0"/>
              <a:t>А</a:t>
            </a:r>
            <a:endParaRPr lang="ru-RU" sz="4800" dirty="0"/>
          </a:p>
        </p:txBody>
      </p:sp>
      <p:sp>
        <p:nvSpPr>
          <p:cNvPr id="12" name="TextBox 11"/>
          <p:cNvSpPr txBox="1"/>
          <p:nvPr/>
        </p:nvSpPr>
        <p:spPr>
          <a:xfrm>
            <a:off x="3702347" y="3519379"/>
            <a:ext cx="6299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dirty="0"/>
              <a:t>В</a:t>
            </a:r>
            <a:endParaRPr lang="ru-RU" sz="4800" dirty="0"/>
          </a:p>
        </p:txBody>
      </p:sp>
      <p:sp>
        <p:nvSpPr>
          <p:cNvPr id="13" name="TextBox 12"/>
          <p:cNvSpPr txBox="1"/>
          <p:nvPr/>
        </p:nvSpPr>
        <p:spPr>
          <a:xfrm>
            <a:off x="578815" y="1568911"/>
            <a:ext cx="891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dirty="0"/>
              <a:t>С</a:t>
            </a:r>
            <a:endParaRPr lang="ru-RU" sz="4800" dirty="0"/>
          </a:p>
        </p:txBody>
      </p:sp>
      <p:sp>
        <p:nvSpPr>
          <p:cNvPr id="14" name="TextBox 13"/>
          <p:cNvSpPr txBox="1"/>
          <p:nvPr/>
        </p:nvSpPr>
        <p:spPr>
          <a:xfrm>
            <a:off x="1798260" y="3489335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dirty="0"/>
              <a:t>с</a:t>
            </a:r>
            <a:endParaRPr lang="ru-RU" sz="4400" dirty="0"/>
          </a:p>
        </p:txBody>
      </p:sp>
      <p:sp>
        <p:nvSpPr>
          <p:cNvPr id="15" name="TextBox 14"/>
          <p:cNvSpPr txBox="1"/>
          <p:nvPr/>
        </p:nvSpPr>
        <p:spPr>
          <a:xfrm>
            <a:off x="2443273" y="2137066"/>
            <a:ext cx="648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b</a:t>
            </a:r>
            <a:endParaRPr lang="ru-RU" sz="4800" dirty="0"/>
          </a:p>
        </p:txBody>
      </p:sp>
      <p:sp>
        <p:nvSpPr>
          <p:cNvPr id="16" name="TextBox 15"/>
          <p:cNvSpPr txBox="1"/>
          <p:nvPr/>
        </p:nvSpPr>
        <p:spPr>
          <a:xfrm>
            <a:off x="347739" y="2266545"/>
            <a:ext cx="576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a</a:t>
            </a:r>
            <a:endParaRPr lang="ru-RU" sz="48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028" y="1712080"/>
            <a:ext cx="2619375" cy="7143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470676" y="1825037"/>
            <a:ext cx="795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145" y="1805299"/>
            <a:ext cx="2847975" cy="485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191967" y="2364792"/>
            <a:ext cx="4196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Дано: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∆АВС,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6485326"/>
              </p:ext>
            </p:extLst>
          </p:nvPr>
        </p:nvGraphicFramePr>
        <p:xfrm>
          <a:off x="6794465" y="2272909"/>
          <a:ext cx="1544637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4" imgW="647640" imgH="203040" progId="Equation.3">
                  <p:embed/>
                </p:oleObj>
              </mc:Choice>
              <mc:Fallback>
                <p:oleObj name="Формула" r:id="rId4" imgW="64764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794465" y="2272909"/>
                        <a:ext cx="1544637" cy="484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4191967" y="2855075"/>
            <a:ext cx="2468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Довести</a:t>
            </a:r>
            <a:r>
              <a:rPr lang="uk-UA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099" y="2821665"/>
            <a:ext cx="2846387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4146220" y="3287390"/>
            <a:ext cx="481173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Доведення</a:t>
            </a:r>
            <a:r>
              <a:rPr lang="uk-UA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uk-UA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Проведемо з вершини прямого кута С висоту С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uk-UA" sz="29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15616" y="3669643"/>
            <a:ext cx="749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D</a:t>
            </a:r>
            <a:endParaRPr lang="ru-RU" sz="4800" dirty="0"/>
          </a:p>
        </p:txBody>
      </p:sp>
      <p:cxnSp>
        <p:nvCxnSpPr>
          <p:cNvPr id="26" name="Прямая соединительная линия 25"/>
          <p:cNvCxnSpPr>
            <a:stCxn id="4" idx="2"/>
          </p:cNvCxnSpPr>
          <p:nvPr/>
        </p:nvCxnSpPr>
        <p:spPr>
          <a:xfrm flipH="1">
            <a:off x="1413751" y="1880903"/>
            <a:ext cx="7853" cy="17887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1115616" y="3316740"/>
            <a:ext cx="298135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115616" y="3309028"/>
            <a:ext cx="0" cy="360615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64" y="4321369"/>
            <a:ext cx="2419350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404" y="4311986"/>
            <a:ext cx="23622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0" y="4780174"/>
            <a:ext cx="7680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uk-UA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Додамо</a:t>
            </a:r>
            <a:r>
              <a:rPr lang="uk-UA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почлено ці рівності. Отримаємо:</a:t>
            </a:r>
          </a:p>
        </p:txBody>
      </p:sp>
      <p:pic>
        <p:nvPicPr>
          <p:cNvPr id="10251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989" y="5078070"/>
            <a:ext cx="8351837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2" name="Picture 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64" y="5620995"/>
            <a:ext cx="30289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3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280" y="6038375"/>
            <a:ext cx="2847975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0" name="TextBox 10239"/>
          <p:cNvSpPr txBox="1"/>
          <p:nvPr/>
        </p:nvSpPr>
        <p:spPr>
          <a:xfrm>
            <a:off x="126222" y="6109299"/>
            <a:ext cx="1978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Отже, маємо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1" name="TextBox 10240"/>
          <p:cNvSpPr txBox="1"/>
          <p:nvPr/>
        </p:nvSpPr>
        <p:spPr>
          <a:xfrm>
            <a:off x="6307853" y="6280706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Доведено.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78815" y="1609593"/>
            <a:ext cx="891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dirty="0"/>
              <a:t>С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815400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24" grpId="0"/>
      <p:bldP spid="31" grpId="0"/>
      <p:bldP spid="10240" grpId="0"/>
      <p:bldP spid="1024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77805"/>
            <a:ext cx="871296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теоремою Піфагора, </a:t>
            </a:r>
            <a:r>
              <a:rPr lang="uk-UA" sz="2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маючи будь-які дві сторони прямокутного трикутника можна знайти його третю сторону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Равнобедренный треугольник 2"/>
          <p:cNvSpPr/>
          <p:nvPr/>
        </p:nvSpPr>
        <p:spPr>
          <a:xfrm>
            <a:off x="925519" y="1114529"/>
            <a:ext cx="1800200" cy="1944216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612947" y="3176101"/>
            <a:ext cx="468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1985114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46973" y="1440306"/>
            <a:ext cx="910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996" y="1230071"/>
            <a:ext cx="19716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Прямая со стрелкой 11"/>
          <p:cNvCxnSpPr/>
          <p:nvPr/>
        </p:nvCxnSpPr>
        <p:spPr>
          <a:xfrm flipH="1">
            <a:off x="4035649" y="1853784"/>
            <a:ext cx="1263849" cy="454495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156176" y="1859389"/>
            <a:ext cx="1512168" cy="454495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811" y="2471941"/>
            <a:ext cx="1971675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849" y="3137008"/>
            <a:ext cx="213360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765" y="2435288"/>
            <a:ext cx="19716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987" y="3047336"/>
            <a:ext cx="213360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8" name="Прямая соединительная линия 17"/>
          <p:cNvCxnSpPr/>
          <p:nvPr/>
        </p:nvCxnSpPr>
        <p:spPr>
          <a:xfrm flipH="1">
            <a:off x="985190" y="2797134"/>
            <a:ext cx="2024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1187624" y="2770167"/>
            <a:ext cx="0" cy="198521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39933" y="4149080"/>
            <a:ext cx="85689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 знайти </a:t>
            </a:r>
            <a:r>
              <a:rPr lang="uk-UA" sz="3200" b="1" i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невідомий катет</a:t>
            </a:r>
            <a:r>
              <a:rPr lang="uk-UA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треба від квадрату гіпотенузи відняти квадрат відомого катету.</a:t>
            </a:r>
            <a:endParaRPr lang="ru-RU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558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768" y="103564"/>
            <a:ext cx="5526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1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65229"/>
            <a:ext cx="8892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 правильно вказано на малюнках довжини сторін прямокутних трикутників?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усно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395536" y="1556792"/>
            <a:ext cx="1584176" cy="2304256"/>
          </a:xfrm>
          <a:prstGeom prst="triangle">
            <a:avLst>
              <a:gd name="adj" fmla="val 1025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3078088" y="1758396"/>
            <a:ext cx="2736304" cy="2088232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6876256" y="1483149"/>
            <a:ext cx="1296144" cy="2448272"/>
          </a:xfrm>
          <a:prstGeom prst="triangle">
            <a:avLst>
              <a:gd name="adj" fmla="val 100000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0" y="2492896"/>
            <a:ext cx="395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4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755576" y="3935257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3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294326" y="2478087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5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942184" y="3833340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6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2778161" y="2636911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8</a:t>
            </a:r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067944" y="227687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10</a:t>
            </a:r>
            <a:endParaRPr lang="ru-RU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6876256" y="2478087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13</a:t>
            </a:r>
            <a:endParaRPr lang="ru-RU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8172400" y="2707285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12</a:t>
            </a:r>
            <a:endParaRPr lang="ru-RU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7200292" y="3925673"/>
            <a:ext cx="75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9</a:t>
            </a:r>
            <a:endParaRPr lang="ru-RU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56037" y="4612396"/>
                <a:ext cx="216024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uk-UA" sz="2400" b="0" i="1" smtClean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uk-UA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uk-UA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uk-UA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uk-UA" sz="2400" b="0" i="1" smtClean="0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uk-UA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uk-UA" sz="2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uk-UA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uk-UA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uk-UA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uk-UA" sz="2400" b="0" dirty="0"/>
              </a:p>
              <a:p>
                <a:pPr lvl="0"/>
                <a:r>
                  <a:rPr lang="uk-UA" sz="2400" dirty="0">
                    <a:solidFill>
                      <a:prstClr val="black"/>
                    </a:solidFill>
                  </a:rPr>
                  <a:t>  </a:t>
                </a:r>
                <a:endParaRPr lang="ru-RU" sz="2400" dirty="0"/>
              </a:p>
              <a:p>
                <a:endParaRPr lang="ru-RU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037" y="4612396"/>
                <a:ext cx="2160240" cy="1200329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Прямоугольник 18"/>
              <p:cNvSpPr/>
              <p:nvPr/>
            </p:nvSpPr>
            <p:spPr>
              <a:xfrm>
                <a:off x="2992047" y="4581452"/>
                <a:ext cx="2286000" cy="83099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uk-UA" sz="24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uk-UA" sz="24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uk-UA" sz="2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uk-UA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uk-UA" sz="24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6</m:t>
                          </m:r>
                        </m:e>
                        <m:sup>
                          <m:r>
                            <a:rPr lang="uk-UA" sz="24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uk-UA" sz="2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uk-UA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uk-UA" sz="24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8</m:t>
                          </m:r>
                        </m:e>
                        <m:sup>
                          <m:r>
                            <a:rPr lang="uk-UA" sz="24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uk-UA" sz="2400" b="0" dirty="0">
                  <a:solidFill>
                    <a:prstClr val="black"/>
                  </a:solidFill>
                </a:endParaRPr>
              </a:p>
              <a:p>
                <a:r>
                  <a:rPr lang="uk-UA" sz="2400" dirty="0"/>
                  <a:t>  </a:t>
                </a:r>
                <a:endParaRPr lang="ru-RU" sz="2400" dirty="0"/>
              </a:p>
            </p:txBody>
          </p:sp>
        </mc:Choice>
        <mc:Fallback xmlns=""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2047" y="4581452"/>
                <a:ext cx="2286000" cy="83099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391855" y="4581452"/>
                <a:ext cx="237626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uk-UA" sz="2400" b="0" i="1" smtClean="0">
                              <a:latin typeface="Cambria Math"/>
                            </a:rPr>
                            <m:t>13</m:t>
                          </m:r>
                        </m:e>
                        <m:sup>
                          <m:r>
                            <a:rPr lang="uk-UA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uk-UA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uk-UA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uk-UA" sz="2400" b="0" i="1" smtClean="0">
                              <a:latin typeface="Cambria Math"/>
                            </a:rPr>
                            <m:t>9</m:t>
                          </m:r>
                        </m:e>
                        <m:sup>
                          <m:r>
                            <a:rPr lang="uk-UA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uk-UA" sz="2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uk-UA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uk-UA" sz="2400" b="0" i="1" smtClean="0">
                              <a:latin typeface="Cambria Math"/>
                            </a:rPr>
                            <m:t>12</m:t>
                          </m:r>
                        </m:e>
                        <m:sup>
                          <m:r>
                            <a:rPr lang="uk-UA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uk-UA" sz="2400" b="0" dirty="0"/>
              </a:p>
              <a:p>
                <a:r>
                  <a:rPr lang="uk-UA" sz="2400" dirty="0"/>
                  <a:t>  </a:t>
                </a:r>
                <a:endParaRPr lang="ru-RU" sz="2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1855" y="4581452"/>
                <a:ext cx="2376264" cy="83099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Прямая соединительная линия 22"/>
          <p:cNvCxnSpPr/>
          <p:nvPr/>
        </p:nvCxnSpPr>
        <p:spPr>
          <a:xfrm flipH="1">
            <a:off x="7092280" y="5628058"/>
            <a:ext cx="216024" cy="36933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395536" y="3645024"/>
            <a:ext cx="3600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755576" y="3645024"/>
            <a:ext cx="0" cy="2160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3078088" y="3645024"/>
            <a:ext cx="26977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3347864" y="3645024"/>
            <a:ext cx="0" cy="2160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7956376" y="3645024"/>
            <a:ext cx="21602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7956376" y="3645024"/>
            <a:ext cx="0" cy="29023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95536" y="5212559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2400" dirty="0">
                <a:solidFill>
                  <a:prstClr val="black"/>
                </a:solidFill>
              </a:rPr>
              <a:t>25=16+9</a:t>
            </a:r>
          </a:p>
          <a:p>
            <a:pPr lvl="0"/>
            <a:r>
              <a:rPr lang="uk-UA" sz="2400" dirty="0">
                <a:solidFill>
                  <a:prstClr val="black"/>
                </a:solidFill>
              </a:rPr>
              <a:t>25=25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38201" y="5212561"/>
            <a:ext cx="1863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2400" dirty="0">
                <a:solidFill>
                  <a:prstClr val="black"/>
                </a:solidFill>
              </a:rPr>
              <a:t>100=36+84</a:t>
            </a:r>
          </a:p>
          <a:p>
            <a:pPr lvl="0"/>
            <a:r>
              <a:rPr lang="uk-UA" sz="2400" dirty="0">
                <a:solidFill>
                  <a:prstClr val="black"/>
                </a:solidFill>
              </a:rPr>
              <a:t>100=100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6566200" y="5212560"/>
            <a:ext cx="19063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400" dirty="0">
                <a:solidFill>
                  <a:prstClr val="black"/>
                </a:solidFill>
              </a:rPr>
              <a:t>169=81+144</a:t>
            </a:r>
          </a:p>
          <a:p>
            <a:pPr lvl="0"/>
            <a:r>
              <a:rPr lang="uk-UA" sz="2400" dirty="0">
                <a:solidFill>
                  <a:prstClr val="black"/>
                </a:solidFill>
              </a:rPr>
              <a:t>169=225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-20278" y="1438502"/>
            <a:ext cx="1150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1)</a:t>
            </a:r>
            <a:endParaRPr lang="ru-RU" sz="2400" dirty="0"/>
          </a:p>
        </p:txBody>
      </p:sp>
      <p:sp>
        <p:nvSpPr>
          <p:cNvPr id="44" name="TextBox 43"/>
          <p:cNvSpPr txBox="1"/>
          <p:nvPr/>
        </p:nvSpPr>
        <p:spPr>
          <a:xfrm>
            <a:off x="2507062" y="1470007"/>
            <a:ext cx="907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2)</a:t>
            </a:r>
            <a:endParaRPr lang="ru-RU" sz="2400" dirty="0"/>
          </a:p>
        </p:txBody>
      </p:sp>
      <p:sp>
        <p:nvSpPr>
          <p:cNvPr id="45" name="TextBox 44"/>
          <p:cNvSpPr txBox="1"/>
          <p:nvPr/>
        </p:nvSpPr>
        <p:spPr>
          <a:xfrm>
            <a:off x="6387988" y="1548020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3)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1082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648" y="115824"/>
            <a:ext cx="5328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2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8028" y="577489"/>
            <a:ext cx="89725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Обчислити гіпотенузу прямокутного трикутника, якщо дві інші сторони дорівнюють 4 см і 3 см.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391313" y="1916832"/>
            <a:ext cx="1948439" cy="2736304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91313" y="4365104"/>
            <a:ext cx="29225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683568" y="4365104"/>
            <a:ext cx="0" cy="28803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78889" y="1949107"/>
            <a:ext cx="3317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Дано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∆АВС,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74" y="1440652"/>
            <a:ext cx="850674" cy="1002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221088"/>
            <a:ext cx="893440" cy="1076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079" y="4365104"/>
            <a:ext cx="945827" cy="1039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381" y="1898594"/>
            <a:ext cx="1481724" cy="466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714982" y="2425616"/>
            <a:ext cx="2813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Знайти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2400" dirty="0">
                <a:latin typeface="+mj-lt"/>
                <a:cs typeface="Times New Roman" panose="02020603050405020304" pitchFamily="18" charset="0"/>
              </a:rPr>
              <a:t>АВ</a:t>
            </a:r>
            <a:endParaRPr lang="ru-RU" sz="24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94944" y="2887281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Розв'язання: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15816" y="3348946"/>
            <a:ext cx="5904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∆АВС – прямокутний з гіпотенузою </a:t>
            </a:r>
            <a:r>
              <a:rPr lang="uk-UA" sz="2400" dirty="0">
                <a:solidFill>
                  <a:prstClr val="black"/>
                </a:solidFill>
                <a:cs typeface="Times New Roman" panose="02020603050405020304" pitchFamily="18" charset="0"/>
              </a:rPr>
              <a:t>АВ</a:t>
            </a:r>
          </a:p>
          <a:p>
            <a:r>
              <a:rPr lang="uk-UA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Т. </a:t>
            </a:r>
            <a:r>
              <a:rPr lang="uk-UA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Піфагорою</a:t>
            </a:r>
            <a:r>
              <a:rPr lang="uk-UA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маємо: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101" y="3692581"/>
            <a:ext cx="2702371" cy="462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780555" y="4297880"/>
                <a:ext cx="3499761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uk-UA" sz="2400" b="0" i="1" smtClean="0">
                              <a:latin typeface="Cambria Math"/>
                            </a:rPr>
                            <m:t>АВ</m:t>
                          </m:r>
                        </m:e>
                        <m:sup>
                          <m:r>
                            <a:rPr lang="uk-UA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uk-UA" sz="2400" b="0" i="1" smtClean="0">
                          <a:latin typeface="Cambria Math"/>
                        </a:rPr>
                        <m:t>= </m:t>
                      </m:r>
                      <m:sSup>
                        <m:sSupPr>
                          <m:ctrlPr>
                            <a:rPr lang="uk-UA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uk-UA" sz="2400" b="0" i="1" smtClean="0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uk-UA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uk-UA" sz="2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uk-UA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uk-UA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uk-UA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ru-RU" sz="2400" dirty="0"/>
              </a:p>
              <a:p>
                <a:r>
                  <a:rPr lang="uk-UA" sz="2400" dirty="0"/>
                  <a:t>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uk-UA" sz="2400" b="0" i="1" smtClean="0">
                            <a:latin typeface="Cambria Math"/>
                          </a:rPr>
                          <m:t>АВ</m:t>
                        </m:r>
                      </m:e>
                      <m:sup>
                        <m:r>
                          <a:rPr lang="uk-UA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uk-UA" sz="2400" b="0" i="1" smtClean="0">
                        <a:latin typeface="Cambria Math"/>
                      </a:rPr>
                      <m:t>=16+9</m:t>
                    </m:r>
                  </m:oMath>
                </a14:m>
                <a:endParaRPr lang="uk-UA" sz="2400" b="0" dirty="0"/>
              </a:p>
              <a:p>
                <a:r>
                  <a:rPr lang="uk-UA" sz="2400" dirty="0"/>
                  <a:t>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uk-UA" sz="2400" b="0" i="1" smtClean="0">
                            <a:latin typeface="Cambria Math"/>
                          </a:rPr>
                          <m:t>АВ</m:t>
                        </m:r>
                      </m:e>
                      <m:sup>
                        <m:r>
                          <a:rPr lang="uk-UA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uk-UA" sz="2400" b="0" i="1" smtClean="0">
                        <a:latin typeface="Cambria Math"/>
                      </a:rPr>
                      <m:t>=25</m:t>
                    </m:r>
                  </m:oMath>
                </a14:m>
                <a:endParaRPr lang="uk-UA" sz="2400" b="0" dirty="0"/>
              </a:p>
              <a:p>
                <a:r>
                  <a:rPr lang="uk-UA" sz="2400" dirty="0"/>
                  <a:t>           </a:t>
                </a:r>
                <a:r>
                  <a:rPr lang="uk-UA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АВ=5</a:t>
                </a:r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0555" y="4297880"/>
                <a:ext cx="3499761" cy="1569660"/>
              </a:xfrm>
              <a:prstGeom prst="rect">
                <a:avLst/>
              </a:prstGeom>
              <a:blipFill rotWithShape="1">
                <a:blip r:embed="rId7"/>
                <a:stretch>
                  <a:fillRect b="-73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243834" y="5733256"/>
            <a:ext cx="5115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Відповідь: АВ=5 см.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648" y="3118113"/>
            <a:ext cx="3606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1600" y="4884860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0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243996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9512" y="722104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Знайдіть невідомі сторони прямокутного трикутника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323528" y="1556792"/>
            <a:ext cx="1440160" cy="2520280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2627784" y="1556792"/>
            <a:ext cx="1800200" cy="2664296"/>
          </a:xfrm>
          <a:prstGeom prst="triangle">
            <a:avLst>
              <a:gd name="adj" fmla="val 9540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 rot="7543255">
            <a:off x="6171612" y="2672917"/>
            <a:ext cx="1944216" cy="2808312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23528" y="3789040"/>
            <a:ext cx="3600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683568" y="3789040"/>
            <a:ext cx="0" cy="28803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4139952" y="3933056"/>
            <a:ext cx="28803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4139952" y="3933056"/>
            <a:ext cx="0" cy="28803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>
            <a:off x="6588224" y="2636912"/>
            <a:ext cx="144016" cy="1800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6372200" y="2726922"/>
            <a:ext cx="216024" cy="1620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915816" y="2392432"/>
            <a:ext cx="864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dirty="0"/>
              <a:t>х</a:t>
            </a:r>
            <a:endParaRPr lang="ru-RU" sz="4800" dirty="0"/>
          </a:p>
        </p:txBody>
      </p:sp>
      <p:sp>
        <p:nvSpPr>
          <p:cNvPr id="20" name="TextBox 19"/>
          <p:cNvSpPr txBox="1"/>
          <p:nvPr/>
        </p:nvSpPr>
        <p:spPr>
          <a:xfrm>
            <a:off x="-36512" y="2533077"/>
            <a:ext cx="720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dirty="0"/>
              <a:t>а</a:t>
            </a:r>
            <a:endParaRPr lang="ru-RU" sz="4800" dirty="0"/>
          </a:p>
        </p:txBody>
      </p:sp>
      <p:sp>
        <p:nvSpPr>
          <p:cNvPr id="21" name="TextBox 20"/>
          <p:cNvSpPr txBox="1"/>
          <p:nvPr/>
        </p:nvSpPr>
        <p:spPr>
          <a:xfrm>
            <a:off x="7524328" y="2636912"/>
            <a:ext cx="864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b</a:t>
            </a:r>
            <a:endParaRPr lang="ru-RU" sz="4800" dirty="0"/>
          </a:p>
        </p:txBody>
      </p:sp>
      <p:sp>
        <p:nvSpPr>
          <p:cNvPr id="22" name="TextBox 21"/>
          <p:cNvSpPr txBox="1"/>
          <p:nvPr/>
        </p:nvSpPr>
        <p:spPr>
          <a:xfrm>
            <a:off x="530780" y="4100233"/>
            <a:ext cx="1025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/>
              <a:t>15</a:t>
            </a:r>
            <a:endParaRPr lang="ru-RU" sz="3600" dirty="0"/>
          </a:p>
        </p:txBody>
      </p:sp>
      <p:sp>
        <p:nvSpPr>
          <p:cNvPr id="23" name="TextBox 22"/>
          <p:cNvSpPr txBox="1"/>
          <p:nvPr/>
        </p:nvSpPr>
        <p:spPr>
          <a:xfrm>
            <a:off x="899592" y="2221413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/>
              <a:t>17</a:t>
            </a:r>
            <a:endParaRPr lang="ru-RU" sz="3600" dirty="0"/>
          </a:p>
        </p:txBody>
      </p:sp>
      <p:sp>
        <p:nvSpPr>
          <p:cNvPr id="24" name="TextBox 23"/>
          <p:cNvSpPr txBox="1"/>
          <p:nvPr/>
        </p:nvSpPr>
        <p:spPr>
          <a:xfrm>
            <a:off x="3347864" y="4090176"/>
            <a:ext cx="684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/>
              <a:t>7</a:t>
            </a:r>
            <a:endParaRPr lang="ru-RU" sz="3600" dirty="0"/>
          </a:p>
        </p:txBody>
      </p:sp>
      <p:sp>
        <p:nvSpPr>
          <p:cNvPr id="25" name="TextBox 24"/>
          <p:cNvSpPr txBox="1"/>
          <p:nvPr/>
        </p:nvSpPr>
        <p:spPr>
          <a:xfrm>
            <a:off x="4317148" y="2565774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/>
              <a:t>24</a:t>
            </a:r>
            <a:endParaRPr lang="ru-RU" sz="3600" dirty="0"/>
          </a:p>
        </p:txBody>
      </p:sp>
      <p:sp>
        <p:nvSpPr>
          <p:cNvPr id="26" name="TextBox 25"/>
          <p:cNvSpPr txBox="1"/>
          <p:nvPr/>
        </p:nvSpPr>
        <p:spPr>
          <a:xfrm>
            <a:off x="5436174" y="2948575"/>
            <a:ext cx="936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/>
              <a:t>12</a:t>
            </a:r>
            <a:endParaRPr lang="ru-RU" sz="3600" dirty="0"/>
          </a:p>
        </p:txBody>
      </p:sp>
      <p:sp>
        <p:nvSpPr>
          <p:cNvPr id="27" name="TextBox 26"/>
          <p:cNvSpPr txBox="1"/>
          <p:nvPr/>
        </p:nvSpPr>
        <p:spPr>
          <a:xfrm>
            <a:off x="6639838" y="3933056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/>
              <a:t>13</a:t>
            </a:r>
            <a:endParaRPr lang="ru-RU" sz="36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989" y="4652107"/>
            <a:ext cx="2663825" cy="193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49" y="5134440"/>
            <a:ext cx="1944687" cy="110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52107"/>
            <a:ext cx="244475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091492" y="4579387"/>
                <a:ext cx="4104456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uk-UA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uk-UA" sz="2400" b="0" i="0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uk-UA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uk-UA" sz="2400" b="0" i="1" smtClean="0">
                              <a:latin typeface="Cambria Math"/>
                            </a:rPr>
                            <m:t>13</m:t>
                          </m:r>
                        </m:e>
                        <m:sup>
                          <m:r>
                            <a:rPr lang="uk-UA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uk-UA" sz="2400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uk-UA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uk-UA" sz="2400" b="0" i="1" smtClean="0">
                              <a:latin typeface="Cambria Math"/>
                            </a:rPr>
                            <m:t>12</m:t>
                          </m:r>
                        </m:e>
                        <m:sup>
                          <m:r>
                            <a:rPr lang="uk-UA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r>
                  <a:rPr lang="uk-UA" sz="2400" dirty="0"/>
                  <a:t>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uk-UA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13−12</m:t>
                        </m:r>
                      </m:e>
                    </m:d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13+12</m:t>
                        </m:r>
                      </m:e>
                    </m:d>
                  </m:oMath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=1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∙25</m:t>
                      </m:r>
                    </m:oMath>
                  </m:oMathPara>
                </a14:m>
                <a:endParaRPr lang="en-US" sz="2400" b="0" dirty="0"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=25</m:t>
                      </m:r>
                    </m:oMath>
                  </m:oMathPara>
                </a14:m>
                <a:endParaRPr lang="en-US" sz="2400" b="0" dirty="0"/>
              </a:p>
              <a:p>
                <a:r>
                  <a:rPr lang="en-US" sz="2400" i="1" dirty="0"/>
                  <a:t>                        b=5</a:t>
                </a:r>
                <a:endParaRPr lang="ru-RU" sz="2400" i="1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1492" y="4579387"/>
                <a:ext cx="4104456" cy="1938992"/>
              </a:xfrm>
              <a:prstGeom prst="rect">
                <a:avLst/>
              </a:prstGeom>
              <a:blipFill rotWithShape="1">
                <a:blip r:embed="rId5"/>
                <a:stretch>
                  <a:fillRect b="-62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823" y="1108148"/>
            <a:ext cx="12430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739" y="1108148"/>
            <a:ext cx="100012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671" y="1119853"/>
            <a:ext cx="89058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7674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92" y="908720"/>
            <a:ext cx="8566753" cy="5647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646661"/>
            <a:ext cx="1187706" cy="199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 flipV="1">
            <a:off x="2051720" y="2420888"/>
            <a:ext cx="3312368" cy="2376264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0" y="256273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Повернемося до  задачі, яку розглядали на початку уроку і спробуємо дати відповідь. Як виміряти вказану відстань?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107" y="-25282"/>
            <a:ext cx="2553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4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3232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28" y="980727"/>
            <a:ext cx="8769642" cy="561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107" y="149730"/>
            <a:ext cx="88713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arenR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Розглянемо трикутник АВС  (фронтон) і виміряємо висоту 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3789039"/>
            <a:ext cx="9972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600" dirty="0">
                <a:solidFill>
                  <a:srgbClr val="FFFF00"/>
                </a:solidFill>
              </a:rPr>
              <a:t>А</a:t>
            </a:r>
            <a:endParaRPr lang="ru-RU" sz="96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2191" y="794321"/>
            <a:ext cx="17281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600" dirty="0">
                <a:solidFill>
                  <a:srgbClr val="FFFF00"/>
                </a:solidFill>
                <a:cs typeface="Times New Roman" panose="02020603050405020304" pitchFamily="18" charset="0"/>
              </a:rPr>
              <a:t>В</a:t>
            </a:r>
            <a:endParaRPr lang="ru-RU" sz="9600" dirty="0">
              <a:solidFill>
                <a:srgbClr val="FFFF00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6416" y="3688607"/>
            <a:ext cx="10446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600" dirty="0">
                <a:solidFill>
                  <a:srgbClr val="FFFF00"/>
                </a:solidFill>
              </a:rPr>
              <a:t>С</a:t>
            </a:r>
            <a:endParaRPr lang="ru-RU" sz="96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84549" y="4365104"/>
            <a:ext cx="15841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rgbClr val="FFFF00"/>
                </a:solidFill>
              </a:rPr>
              <a:t>D</a:t>
            </a:r>
            <a:endParaRPr lang="ru-RU" sz="9600" dirty="0">
              <a:solidFill>
                <a:srgbClr val="FFFF00"/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4860032" y="2132856"/>
            <a:ext cx="0" cy="2359714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>
            <a:off x="4395203" y="4077072"/>
            <a:ext cx="464829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395203" y="4077072"/>
            <a:ext cx="0" cy="41549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702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71000"/>
            <a:ext cx="8146133" cy="5666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332656"/>
            <a:ext cx="8748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В трикутнику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ABD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виміряємо відстань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812" y="4149080"/>
            <a:ext cx="2176463" cy="25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257" y="794321"/>
            <a:ext cx="2371725" cy="25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768" y="4437112"/>
            <a:ext cx="2225675" cy="25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Прямая со стрелкой 3"/>
          <p:cNvCxnSpPr/>
          <p:nvPr/>
        </p:nvCxnSpPr>
        <p:spPr>
          <a:xfrm>
            <a:off x="5724128" y="2564904"/>
            <a:ext cx="0" cy="252028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2915816" y="5085184"/>
            <a:ext cx="2844301" cy="0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5292080" y="4581128"/>
            <a:ext cx="432048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5292080" y="4581128"/>
            <a:ext cx="0" cy="504056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1066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12" y="102777"/>
            <a:ext cx="87643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Після отриманих результатів вимірювання, використовуючи теорему Піфагора, обчислимо довжину відстані АВ.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71" y="1123208"/>
            <a:ext cx="8039389" cy="559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512" y="3916792"/>
            <a:ext cx="2176463" cy="25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009" y="947629"/>
            <a:ext cx="2371725" cy="25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277699"/>
            <a:ext cx="2225675" cy="25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Прямая со стрелкой 3"/>
          <p:cNvCxnSpPr/>
          <p:nvPr/>
        </p:nvCxnSpPr>
        <p:spPr>
          <a:xfrm>
            <a:off x="5569871" y="2564904"/>
            <a:ext cx="0" cy="2304256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2699792" y="4869160"/>
            <a:ext cx="2870079" cy="0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655405" y="3164663"/>
            <a:ext cx="8575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>
                <a:solidFill>
                  <a:srgbClr val="FFFF00"/>
                </a:solidFill>
              </a:rPr>
              <a:t>2 м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37425" y="5013176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>
                <a:solidFill>
                  <a:srgbClr val="FFFF00"/>
                </a:solidFill>
              </a:rPr>
              <a:t>1,5 м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25772" y="2364444"/>
            <a:ext cx="98164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8800" dirty="0">
                <a:solidFill>
                  <a:srgbClr val="FFFF00"/>
                </a:solidFill>
              </a:rPr>
              <a:t>?</a:t>
            </a:r>
            <a:endParaRPr lang="ru-RU" sz="8800" dirty="0">
              <a:solidFill>
                <a:srgbClr val="FFFF00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H="1">
            <a:off x="5220072" y="4509120"/>
            <a:ext cx="349799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5220072" y="4509120"/>
            <a:ext cx="0" cy="36004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483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229" y="2348880"/>
            <a:ext cx="6134337" cy="4268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423" y="692696"/>
            <a:ext cx="5187950" cy="196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19" y="4277428"/>
            <a:ext cx="1809105" cy="2133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068878"/>
            <a:ext cx="2049958" cy="2224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398" y="4711700"/>
            <a:ext cx="1923787" cy="2218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Прямая со стрелкой 2"/>
          <p:cNvCxnSpPr/>
          <p:nvPr/>
        </p:nvCxnSpPr>
        <p:spPr>
          <a:xfrm>
            <a:off x="5431291" y="3429000"/>
            <a:ext cx="0" cy="1800200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>
            <a:off x="3275856" y="5229200"/>
            <a:ext cx="2155435" cy="0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245" y="3910013"/>
            <a:ext cx="1201737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9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304" y="5085184"/>
            <a:ext cx="1546538" cy="958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15278" y="3646765"/>
            <a:ext cx="12975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>
                <a:solidFill>
                  <a:srgbClr val="FFFF00"/>
                </a:solidFill>
              </a:rPr>
              <a:t>2,5 м</a:t>
            </a:r>
            <a:endParaRPr lang="ru-RU" sz="3600" dirty="0">
              <a:solidFill>
                <a:srgbClr val="FFFF00"/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3275856" y="3356351"/>
            <a:ext cx="2155435" cy="1800200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09065" y="687194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Розв'язання :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4598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01823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uk-UA" sz="2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одаткове </a:t>
            </a:r>
            <a:r>
              <a:rPr lang="uk-UA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794321"/>
            <a:ext cx="8712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dirty="0">
                <a:solidFill>
                  <a:prstClr val="black"/>
                </a:solidFill>
                <a:latin typeface="Times New Roman"/>
                <a:ea typeface="Times New Roman"/>
              </a:rPr>
              <a:t>Яку довжину повинна мати драбина, щоб її можна було приставити до вікна, яке знаходиться на висоті 6 м, якщо відстань від нижнього кінця драбини до стіни 2,5м?</a:t>
            </a:r>
            <a:endParaRPr lang="ru-RU" sz="2400" dirty="0"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95536" y="3429000"/>
            <a:ext cx="216024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олилиния 8"/>
          <p:cNvSpPr/>
          <p:nvPr/>
        </p:nvSpPr>
        <p:spPr>
          <a:xfrm>
            <a:off x="304800" y="2175164"/>
            <a:ext cx="249382" cy="4461163"/>
          </a:xfrm>
          <a:custGeom>
            <a:avLst/>
            <a:gdLst>
              <a:gd name="connsiteX0" fmla="*/ 180109 w 249382"/>
              <a:gd name="connsiteY0" fmla="*/ 0 h 4461163"/>
              <a:gd name="connsiteX1" fmla="*/ 166255 w 249382"/>
              <a:gd name="connsiteY1" fmla="*/ 1233054 h 4461163"/>
              <a:gd name="connsiteX2" fmla="*/ 138545 w 249382"/>
              <a:gd name="connsiteY2" fmla="*/ 1316181 h 4461163"/>
              <a:gd name="connsiteX3" fmla="*/ 110836 w 249382"/>
              <a:gd name="connsiteY3" fmla="*/ 1427018 h 4461163"/>
              <a:gd name="connsiteX4" fmla="*/ 96982 w 249382"/>
              <a:gd name="connsiteY4" fmla="*/ 1482436 h 4461163"/>
              <a:gd name="connsiteX5" fmla="*/ 83127 w 249382"/>
              <a:gd name="connsiteY5" fmla="*/ 1565563 h 4461163"/>
              <a:gd name="connsiteX6" fmla="*/ 124691 w 249382"/>
              <a:gd name="connsiteY6" fmla="*/ 2202872 h 4461163"/>
              <a:gd name="connsiteX7" fmla="*/ 166255 w 249382"/>
              <a:gd name="connsiteY7" fmla="*/ 2355272 h 4461163"/>
              <a:gd name="connsiteX8" fmla="*/ 180109 w 249382"/>
              <a:gd name="connsiteY8" fmla="*/ 2452254 h 4461163"/>
              <a:gd name="connsiteX9" fmla="*/ 193964 w 249382"/>
              <a:gd name="connsiteY9" fmla="*/ 2521527 h 4461163"/>
              <a:gd name="connsiteX10" fmla="*/ 221673 w 249382"/>
              <a:gd name="connsiteY10" fmla="*/ 2687781 h 4461163"/>
              <a:gd name="connsiteX11" fmla="*/ 235527 w 249382"/>
              <a:gd name="connsiteY11" fmla="*/ 2826327 h 4461163"/>
              <a:gd name="connsiteX12" fmla="*/ 249382 w 249382"/>
              <a:gd name="connsiteY12" fmla="*/ 2881745 h 4461163"/>
              <a:gd name="connsiteX13" fmla="*/ 235527 w 249382"/>
              <a:gd name="connsiteY13" fmla="*/ 3671454 h 4461163"/>
              <a:gd name="connsiteX14" fmla="*/ 221673 w 249382"/>
              <a:gd name="connsiteY14" fmla="*/ 3837709 h 4461163"/>
              <a:gd name="connsiteX15" fmla="*/ 180109 w 249382"/>
              <a:gd name="connsiteY15" fmla="*/ 3990109 h 4461163"/>
              <a:gd name="connsiteX16" fmla="*/ 138545 w 249382"/>
              <a:gd name="connsiteY16" fmla="*/ 4087091 h 4461163"/>
              <a:gd name="connsiteX17" fmla="*/ 124691 w 249382"/>
              <a:gd name="connsiteY17" fmla="*/ 4142509 h 4461163"/>
              <a:gd name="connsiteX18" fmla="*/ 96982 w 249382"/>
              <a:gd name="connsiteY18" fmla="*/ 4225636 h 4461163"/>
              <a:gd name="connsiteX19" fmla="*/ 69273 w 249382"/>
              <a:gd name="connsiteY19" fmla="*/ 4308763 h 4461163"/>
              <a:gd name="connsiteX20" fmla="*/ 41564 w 249382"/>
              <a:gd name="connsiteY20" fmla="*/ 4391891 h 4461163"/>
              <a:gd name="connsiteX21" fmla="*/ 27709 w 249382"/>
              <a:gd name="connsiteY21" fmla="*/ 4433454 h 4461163"/>
              <a:gd name="connsiteX22" fmla="*/ 0 w 249382"/>
              <a:gd name="connsiteY22" fmla="*/ 4461163 h 446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9382" h="4461163">
                <a:moveTo>
                  <a:pt x="180109" y="0"/>
                </a:moveTo>
                <a:cubicBezTo>
                  <a:pt x="175491" y="411018"/>
                  <a:pt x="179229" y="822215"/>
                  <a:pt x="166255" y="1233054"/>
                </a:cubicBezTo>
                <a:cubicBezTo>
                  <a:pt x="165333" y="1262247"/>
                  <a:pt x="145629" y="1287845"/>
                  <a:pt x="138545" y="1316181"/>
                </a:cubicBezTo>
                <a:lnTo>
                  <a:pt x="110836" y="1427018"/>
                </a:lnTo>
                <a:cubicBezTo>
                  <a:pt x="106218" y="1445491"/>
                  <a:pt x="100112" y="1463654"/>
                  <a:pt x="96982" y="1482436"/>
                </a:cubicBezTo>
                <a:lnTo>
                  <a:pt x="83127" y="1565563"/>
                </a:lnTo>
                <a:cubicBezTo>
                  <a:pt x="86603" y="1669826"/>
                  <a:pt x="86696" y="2050892"/>
                  <a:pt x="124691" y="2202872"/>
                </a:cubicBezTo>
                <a:cubicBezTo>
                  <a:pt x="155942" y="2327877"/>
                  <a:pt x="140357" y="2277581"/>
                  <a:pt x="166255" y="2355272"/>
                </a:cubicBezTo>
                <a:cubicBezTo>
                  <a:pt x="170873" y="2387599"/>
                  <a:pt x="174740" y="2420043"/>
                  <a:pt x="180109" y="2452254"/>
                </a:cubicBezTo>
                <a:cubicBezTo>
                  <a:pt x="183980" y="2475482"/>
                  <a:pt x="190093" y="2498299"/>
                  <a:pt x="193964" y="2521527"/>
                </a:cubicBezTo>
                <a:cubicBezTo>
                  <a:pt x="228332" y="2727737"/>
                  <a:pt x="189022" y="2524533"/>
                  <a:pt x="221673" y="2687781"/>
                </a:cubicBezTo>
                <a:cubicBezTo>
                  <a:pt x="226291" y="2733963"/>
                  <a:pt x="228963" y="2780381"/>
                  <a:pt x="235527" y="2826327"/>
                </a:cubicBezTo>
                <a:cubicBezTo>
                  <a:pt x="238220" y="2845177"/>
                  <a:pt x="249382" y="2862704"/>
                  <a:pt x="249382" y="2881745"/>
                </a:cubicBezTo>
                <a:cubicBezTo>
                  <a:pt x="249382" y="3145022"/>
                  <a:pt x="243155" y="3408288"/>
                  <a:pt x="235527" y="3671454"/>
                </a:cubicBezTo>
                <a:cubicBezTo>
                  <a:pt x="233916" y="3727041"/>
                  <a:pt x="229922" y="3782714"/>
                  <a:pt x="221673" y="3837709"/>
                </a:cubicBezTo>
                <a:cubicBezTo>
                  <a:pt x="206074" y="3941702"/>
                  <a:pt x="200005" y="3920474"/>
                  <a:pt x="180109" y="3990109"/>
                </a:cubicBezTo>
                <a:cubicBezTo>
                  <a:pt x="157742" y="4068392"/>
                  <a:pt x="180730" y="4023815"/>
                  <a:pt x="138545" y="4087091"/>
                </a:cubicBezTo>
                <a:cubicBezTo>
                  <a:pt x="133927" y="4105564"/>
                  <a:pt x="130162" y="4124271"/>
                  <a:pt x="124691" y="4142509"/>
                </a:cubicBezTo>
                <a:cubicBezTo>
                  <a:pt x="116298" y="4170485"/>
                  <a:pt x="106218" y="4197927"/>
                  <a:pt x="96982" y="4225636"/>
                </a:cubicBezTo>
                <a:lnTo>
                  <a:pt x="69273" y="4308763"/>
                </a:lnTo>
                <a:lnTo>
                  <a:pt x="41564" y="4391891"/>
                </a:lnTo>
                <a:cubicBezTo>
                  <a:pt x="36946" y="4405745"/>
                  <a:pt x="38035" y="4423128"/>
                  <a:pt x="27709" y="4433454"/>
                </a:cubicBezTo>
                <a:lnTo>
                  <a:pt x="0" y="4461163"/>
                </a:ln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555776" y="3429000"/>
            <a:ext cx="0" cy="309634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endCxn id="9" idx="20"/>
          </p:cNvCxnSpPr>
          <p:nvPr/>
        </p:nvCxnSpPr>
        <p:spPr>
          <a:xfrm flipH="1">
            <a:off x="346364" y="6525344"/>
            <a:ext cx="2209412" cy="41711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 flipV="1">
            <a:off x="1835696" y="2492896"/>
            <a:ext cx="720080" cy="93610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554182" y="2492896"/>
            <a:ext cx="1281514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1619672" y="3789040"/>
            <a:ext cx="576064" cy="6167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54182" y="3789040"/>
            <a:ext cx="640757" cy="6167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2555776" y="4405745"/>
            <a:ext cx="1224136" cy="2119599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44" name="Прямая соединительная линия 6143"/>
          <p:cNvCxnSpPr/>
          <p:nvPr/>
        </p:nvCxnSpPr>
        <p:spPr>
          <a:xfrm>
            <a:off x="2555776" y="4581128"/>
            <a:ext cx="1080120" cy="1944216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50" name="Прямая со стрелкой 6149"/>
          <p:cNvCxnSpPr/>
          <p:nvPr/>
        </p:nvCxnSpPr>
        <p:spPr>
          <a:xfrm>
            <a:off x="2339752" y="4405745"/>
            <a:ext cx="0" cy="2119599"/>
          </a:xfrm>
          <a:prstGeom prst="straightConnector1">
            <a:avLst/>
          </a:prstGeom>
          <a:ln w="38100"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52" name="Прямая со стрелкой 6151"/>
          <p:cNvCxnSpPr/>
          <p:nvPr/>
        </p:nvCxnSpPr>
        <p:spPr>
          <a:xfrm>
            <a:off x="2555776" y="6636327"/>
            <a:ext cx="1224136" cy="0"/>
          </a:xfrm>
          <a:prstGeom prst="straightConnector1">
            <a:avLst/>
          </a:prstGeom>
          <a:ln w="38100"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3" name="TextBox 6152"/>
          <p:cNvSpPr txBox="1"/>
          <p:nvPr/>
        </p:nvSpPr>
        <p:spPr>
          <a:xfrm>
            <a:off x="1475656" y="522920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prstClr val="black"/>
                </a:solidFill>
              </a:rPr>
              <a:t>6 м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154" name="TextBox 6153"/>
          <p:cNvSpPr txBox="1"/>
          <p:nvPr/>
        </p:nvSpPr>
        <p:spPr>
          <a:xfrm>
            <a:off x="2822371" y="6361533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prstClr val="black"/>
                </a:solidFill>
              </a:rPr>
              <a:t>2,5 м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155" name="Полилиния 6154"/>
          <p:cNvSpPr/>
          <p:nvPr/>
        </p:nvSpPr>
        <p:spPr>
          <a:xfrm>
            <a:off x="2618509" y="4668982"/>
            <a:ext cx="1052946" cy="1828800"/>
          </a:xfrm>
          <a:custGeom>
            <a:avLst/>
            <a:gdLst>
              <a:gd name="connsiteX0" fmla="*/ 0 w 1052946"/>
              <a:gd name="connsiteY0" fmla="*/ 0 h 1828800"/>
              <a:gd name="connsiteX1" fmla="*/ 69273 w 1052946"/>
              <a:gd name="connsiteY1" fmla="*/ 13854 h 1828800"/>
              <a:gd name="connsiteX2" fmla="*/ 83127 w 1052946"/>
              <a:gd name="connsiteY2" fmla="*/ 69273 h 1828800"/>
              <a:gd name="connsiteX3" fmla="*/ 96982 w 1052946"/>
              <a:gd name="connsiteY3" fmla="*/ 180109 h 1828800"/>
              <a:gd name="connsiteX4" fmla="*/ 138546 w 1052946"/>
              <a:gd name="connsiteY4" fmla="*/ 193963 h 1828800"/>
              <a:gd name="connsiteX5" fmla="*/ 207818 w 1052946"/>
              <a:gd name="connsiteY5" fmla="*/ 207818 h 1828800"/>
              <a:gd name="connsiteX6" fmla="*/ 221673 w 1052946"/>
              <a:gd name="connsiteY6" fmla="*/ 374073 h 1828800"/>
              <a:gd name="connsiteX7" fmla="*/ 304800 w 1052946"/>
              <a:gd name="connsiteY7" fmla="*/ 401782 h 1828800"/>
              <a:gd name="connsiteX8" fmla="*/ 332509 w 1052946"/>
              <a:gd name="connsiteY8" fmla="*/ 443345 h 1828800"/>
              <a:gd name="connsiteX9" fmla="*/ 346364 w 1052946"/>
              <a:gd name="connsiteY9" fmla="*/ 498763 h 1828800"/>
              <a:gd name="connsiteX10" fmla="*/ 360218 w 1052946"/>
              <a:gd name="connsiteY10" fmla="*/ 540327 h 1828800"/>
              <a:gd name="connsiteX11" fmla="*/ 415636 w 1052946"/>
              <a:gd name="connsiteY11" fmla="*/ 720436 h 1828800"/>
              <a:gd name="connsiteX12" fmla="*/ 484909 w 1052946"/>
              <a:gd name="connsiteY12" fmla="*/ 734291 h 1828800"/>
              <a:gd name="connsiteX13" fmla="*/ 540327 w 1052946"/>
              <a:gd name="connsiteY13" fmla="*/ 983673 h 1828800"/>
              <a:gd name="connsiteX14" fmla="*/ 595746 w 1052946"/>
              <a:gd name="connsiteY14" fmla="*/ 997527 h 1828800"/>
              <a:gd name="connsiteX15" fmla="*/ 678873 w 1052946"/>
              <a:gd name="connsiteY15" fmla="*/ 1011382 h 1828800"/>
              <a:gd name="connsiteX16" fmla="*/ 692727 w 1052946"/>
              <a:gd name="connsiteY16" fmla="*/ 1052945 h 1828800"/>
              <a:gd name="connsiteX17" fmla="*/ 706582 w 1052946"/>
              <a:gd name="connsiteY17" fmla="*/ 1219200 h 1828800"/>
              <a:gd name="connsiteX18" fmla="*/ 789709 w 1052946"/>
              <a:gd name="connsiteY18" fmla="*/ 1274618 h 1828800"/>
              <a:gd name="connsiteX19" fmla="*/ 817418 w 1052946"/>
              <a:gd name="connsiteY19" fmla="*/ 1468582 h 1828800"/>
              <a:gd name="connsiteX20" fmla="*/ 831273 w 1052946"/>
              <a:gd name="connsiteY20" fmla="*/ 1510145 h 1828800"/>
              <a:gd name="connsiteX21" fmla="*/ 872836 w 1052946"/>
              <a:gd name="connsiteY21" fmla="*/ 1524000 h 1828800"/>
              <a:gd name="connsiteX22" fmla="*/ 942109 w 1052946"/>
              <a:gd name="connsiteY22" fmla="*/ 1537854 h 1828800"/>
              <a:gd name="connsiteX23" fmla="*/ 942109 w 1052946"/>
              <a:gd name="connsiteY23" fmla="*/ 1634836 h 1828800"/>
              <a:gd name="connsiteX24" fmla="*/ 914400 w 1052946"/>
              <a:gd name="connsiteY24" fmla="*/ 1717963 h 1828800"/>
              <a:gd name="connsiteX25" fmla="*/ 942109 w 1052946"/>
              <a:gd name="connsiteY25" fmla="*/ 1745673 h 1828800"/>
              <a:gd name="connsiteX26" fmla="*/ 1052946 w 1052946"/>
              <a:gd name="connsiteY26" fmla="*/ 1773382 h 1828800"/>
              <a:gd name="connsiteX27" fmla="*/ 1039091 w 1052946"/>
              <a:gd name="connsiteY27" fmla="*/ 1814945 h 1828800"/>
              <a:gd name="connsiteX28" fmla="*/ 997527 w 1052946"/>
              <a:gd name="connsiteY28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052946" h="1828800">
                <a:moveTo>
                  <a:pt x="0" y="0"/>
                </a:moveTo>
                <a:cubicBezTo>
                  <a:pt x="23091" y="4618"/>
                  <a:pt x="51183" y="-1221"/>
                  <a:pt x="69273" y="13854"/>
                </a:cubicBezTo>
                <a:cubicBezTo>
                  <a:pt x="83901" y="26044"/>
                  <a:pt x="79997" y="50491"/>
                  <a:pt x="83127" y="69273"/>
                </a:cubicBezTo>
                <a:cubicBezTo>
                  <a:pt x="89248" y="105999"/>
                  <a:pt x="81860" y="146085"/>
                  <a:pt x="96982" y="180109"/>
                </a:cubicBezTo>
                <a:cubicBezTo>
                  <a:pt x="102913" y="193454"/>
                  <a:pt x="124378" y="190421"/>
                  <a:pt x="138546" y="193963"/>
                </a:cubicBezTo>
                <a:cubicBezTo>
                  <a:pt x="161391" y="199674"/>
                  <a:pt x="184727" y="203200"/>
                  <a:pt x="207818" y="207818"/>
                </a:cubicBezTo>
                <a:cubicBezTo>
                  <a:pt x="212436" y="263236"/>
                  <a:pt x="196803" y="324334"/>
                  <a:pt x="221673" y="374073"/>
                </a:cubicBezTo>
                <a:cubicBezTo>
                  <a:pt x="234735" y="400197"/>
                  <a:pt x="304800" y="401782"/>
                  <a:pt x="304800" y="401782"/>
                </a:cubicBezTo>
                <a:cubicBezTo>
                  <a:pt x="314036" y="415636"/>
                  <a:pt x="325950" y="428040"/>
                  <a:pt x="332509" y="443345"/>
                </a:cubicBezTo>
                <a:cubicBezTo>
                  <a:pt x="340010" y="460847"/>
                  <a:pt x="341133" y="480454"/>
                  <a:pt x="346364" y="498763"/>
                </a:cubicBezTo>
                <a:cubicBezTo>
                  <a:pt x="350376" y="512805"/>
                  <a:pt x="355600" y="526472"/>
                  <a:pt x="360218" y="540327"/>
                </a:cubicBezTo>
                <a:cubicBezTo>
                  <a:pt x="372739" y="690571"/>
                  <a:pt x="321985" y="697023"/>
                  <a:pt x="415636" y="720436"/>
                </a:cubicBezTo>
                <a:cubicBezTo>
                  <a:pt x="438481" y="726147"/>
                  <a:pt x="461818" y="729673"/>
                  <a:pt x="484909" y="734291"/>
                </a:cubicBezTo>
                <a:cubicBezTo>
                  <a:pt x="603515" y="813361"/>
                  <a:pt x="456779" y="699612"/>
                  <a:pt x="540327" y="983673"/>
                </a:cubicBezTo>
                <a:cubicBezTo>
                  <a:pt x="545700" y="1001941"/>
                  <a:pt x="577074" y="993793"/>
                  <a:pt x="595746" y="997527"/>
                </a:cubicBezTo>
                <a:cubicBezTo>
                  <a:pt x="623292" y="1003036"/>
                  <a:pt x="651164" y="1006764"/>
                  <a:pt x="678873" y="1011382"/>
                </a:cubicBezTo>
                <a:cubicBezTo>
                  <a:pt x="683491" y="1025236"/>
                  <a:pt x="690797" y="1038469"/>
                  <a:pt x="692727" y="1052945"/>
                </a:cubicBezTo>
                <a:cubicBezTo>
                  <a:pt x="700077" y="1108068"/>
                  <a:pt x="684292" y="1168252"/>
                  <a:pt x="706582" y="1219200"/>
                </a:cubicBezTo>
                <a:cubicBezTo>
                  <a:pt x="719930" y="1249710"/>
                  <a:pt x="789709" y="1274618"/>
                  <a:pt x="789709" y="1274618"/>
                </a:cubicBezTo>
                <a:cubicBezTo>
                  <a:pt x="795699" y="1322537"/>
                  <a:pt x="806006" y="1417228"/>
                  <a:pt x="817418" y="1468582"/>
                </a:cubicBezTo>
                <a:cubicBezTo>
                  <a:pt x="820586" y="1482838"/>
                  <a:pt x="820947" y="1499819"/>
                  <a:pt x="831273" y="1510145"/>
                </a:cubicBezTo>
                <a:cubicBezTo>
                  <a:pt x="841599" y="1520471"/>
                  <a:pt x="858668" y="1520458"/>
                  <a:pt x="872836" y="1524000"/>
                </a:cubicBezTo>
                <a:cubicBezTo>
                  <a:pt x="895681" y="1529711"/>
                  <a:pt x="919018" y="1533236"/>
                  <a:pt x="942109" y="1537854"/>
                </a:cubicBezTo>
                <a:cubicBezTo>
                  <a:pt x="960581" y="1593269"/>
                  <a:pt x="961337" y="1570743"/>
                  <a:pt x="942109" y="1634836"/>
                </a:cubicBezTo>
                <a:cubicBezTo>
                  <a:pt x="933716" y="1662812"/>
                  <a:pt x="914400" y="1717963"/>
                  <a:pt x="914400" y="1717963"/>
                </a:cubicBezTo>
                <a:cubicBezTo>
                  <a:pt x="923636" y="1727200"/>
                  <a:pt x="930908" y="1738952"/>
                  <a:pt x="942109" y="1745673"/>
                </a:cubicBezTo>
                <a:cubicBezTo>
                  <a:pt x="963407" y="1758452"/>
                  <a:pt x="1038053" y="1770403"/>
                  <a:pt x="1052946" y="1773382"/>
                </a:cubicBezTo>
                <a:cubicBezTo>
                  <a:pt x="1048328" y="1787236"/>
                  <a:pt x="1049418" y="1804619"/>
                  <a:pt x="1039091" y="1814945"/>
                </a:cubicBezTo>
                <a:cubicBezTo>
                  <a:pt x="1028764" y="1825272"/>
                  <a:pt x="997527" y="1828800"/>
                  <a:pt x="997527" y="18288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156" name="TextBox 6155"/>
          <p:cNvSpPr txBox="1"/>
          <p:nvPr/>
        </p:nvSpPr>
        <p:spPr>
          <a:xfrm>
            <a:off x="4187699" y="3295327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Розв'язання: 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57" name="TextBox 6156"/>
          <p:cNvSpPr txBox="1"/>
          <p:nvPr/>
        </p:nvSpPr>
        <p:spPr>
          <a:xfrm>
            <a:off x="2524111" y="4180533"/>
            <a:ext cx="729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prstClr val="black"/>
                </a:solidFill>
              </a:rPr>
              <a:t>А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158" name="TextBox 6157"/>
          <p:cNvSpPr txBox="1"/>
          <p:nvPr/>
        </p:nvSpPr>
        <p:spPr>
          <a:xfrm>
            <a:off x="3995936" y="6361533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prstClr val="black"/>
                </a:solidFill>
              </a:rPr>
              <a:t>В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159" name="TextBox 6158"/>
          <p:cNvSpPr txBox="1"/>
          <p:nvPr/>
        </p:nvSpPr>
        <p:spPr>
          <a:xfrm>
            <a:off x="2123728" y="649778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prstClr val="black"/>
                </a:solidFill>
              </a:rPr>
              <a:t>С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160" name="TextBox 6159"/>
          <p:cNvSpPr txBox="1"/>
          <p:nvPr/>
        </p:nvSpPr>
        <p:spPr>
          <a:xfrm>
            <a:off x="4181872" y="2157753"/>
            <a:ext cx="10081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Дано:</a:t>
            </a: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161" name="TextBox 6160"/>
          <p:cNvSpPr txBox="1"/>
          <p:nvPr/>
        </p:nvSpPr>
        <p:spPr>
          <a:xfrm>
            <a:off x="4173043" y="2665584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Знайти: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62" name="TextBox 6161"/>
          <p:cNvSpPr txBox="1"/>
          <p:nvPr/>
        </p:nvSpPr>
        <p:spPr>
          <a:xfrm>
            <a:off x="4535996" y="5925409"/>
            <a:ext cx="1641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Відповідь: 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63" name="TextBox 6162"/>
          <p:cNvSpPr txBox="1"/>
          <p:nvPr/>
        </p:nvSpPr>
        <p:spPr>
          <a:xfrm>
            <a:off x="6084168" y="5985797"/>
            <a:ext cx="2966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prstClr val="black"/>
                </a:solidFill>
              </a:rPr>
              <a:t>Довжина драбини повинна бути 6,5 м. </a:t>
            </a:r>
            <a:endParaRPr lang="ru-RU" dirty="0">
              <a:solidFill>
                <a:prstClr val="black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555776" y="6308962"/>
            <a:ext cx="2665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>
            <a:endCxn id="6154" idx="1"/>
          </p:cNvCxnSpPr>
          <p:nvPr/>
        </p:nvCxnSpPr>
        <p:spPr>
          <a:xfrm>
            <a:off x="2822371" y="6308962"/>
            <a:ext cx="0" cy="2372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206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3" grpId="0"/>
      <p:bldP spid="6154" grpId="0"/>
      <p:bldP spid="6156" grpId="0"/>
      <p:bldP spid="6157" grpId="0"/>
      <p:bldP spid="6158" grpId="0"/>
      <p:bldP spid="6159" grpId="0"/>
      <p:bldP spid="6160" grpId="0"/>
      <p:bldP spid="6161" grpId="0"/>
      <p:bldP spid="6162" grpId="0"/>
      <p:bldP spid="616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260648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Домашнє завдання</a:t>
            </a:r>
            <a:endParaRPr lang="ru-RU" sz="3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130170"/>
            <a:ext cx="901824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uk-UA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Вивчити теорему Піфагора</a:t>
            </a:r>
          </a:p>
          <a:p>
            <a:pPr lvl="0" algn="ctr"/>
            <a:r>
              <a:rPr lang="ru-RU" sz="4400" b="1" dirty="0" err="1"/>
              <a:t>Вивчити</a:t>
            </a:r>
            <a:r>
              <a:rPr lang="ru-RU" sz="4400" b="1" dirty="0"/>
              <a:t> матеріал § 17</a:t>
            </a:r>
            <a:br>
              <a:rPr lang="ru-RU" sz="4400" b="1" dirty="0"/>
            </a:br>
            <a:r>
              <a:rPr lang="ru-RU" sz="4400" b="1" dirty="0"/>
              <a:t>Розв'язати № 17.4, 17.5</a:t>
            </a:r>
            <a:endParaRPr lang="uk-UA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AutoNum type="arabicParenR"/>
            </a:pP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1417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92950" y="2032613"/>
            <a:ext cx="734207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cap="none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Дякую</a:t>
            </a:r>
            <a:r>
              <a:rPr lang="ru-RU" sz="8000" b="1" cap="none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за </a:t>
            </a:r>
            <a:r>
              <a:rPr lang="ru-RU" sz="8000" b="1" cap="none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увагу</a:t>
            </a:r>
            <a:r>
              <a:rPr lang="ru-RU" sz="8000" b="1" cap="none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4142783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1636</TotalTime>
  <Words>693</Words>
  <Application>Microsoft Office PowerPoint</Application>
  <PresentationFormat>Екран (4:3)</PresentationFormat>
  <Paragraphs>172</Paragraphs>
  <Slides>23</Slides>
  <Notes>1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23</vt:i4>
      </vt:variant>
    </vt:vector>
  </HeadingPairs>
  <TitlesOfParts>
    <vt:vector size="30" baseType="lpstr">
      <vt:lpstr>Arial</vt:lpstr>
      <vt:lpstr>Calibri</vt:lpstr>
      <vt:lpstr>Cambria Math</vt:lpstr>
      <vt:lpstr>Monotype Corsiva</vt:lpstr>
      <vt:lpstr>Times New Roman</vt:lpstr>
      <vt:lpstr>Тема Office</vt:lpstr>
      <vt:lpstr>Формула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Медиатека3</dc:creator>
  <cp:lastModifiedBy>Пользователь</cp:lastModifiedBy>
  <cp:revision>132</cp:revision>
  <dcterms:created xsi:type="dcterms:W3CDTF">2020-11-14T12:58:04Z</dcterms:created>
  <dcterms:modified xsi:type="dcterms:W3CDTF">2026-02-09T21:25:17Z</dcterms:modified>
</cp:coreProperties>
</file>