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  <p:sldMasterId id="2147483751" r:id="rId2"/>
  </p:sldMasterIdLst>
  <p:notesMasterIdLst>
    <p:notesMasterId r:id="rId17"/>
  </p:notesMasterIdLst>
  <p:handoutMasterIdLst>
    <p:handoutMasterId r:id="rId18"/>
  </p:handoutMasterIdLst>
  <p:sldIdLst>
    <p:sldId id="256" r:id="rId3"/>
    <p:sldId id="262" r:id="rId4"/>
    <p:sldId id="269" r:id="rId5"/>
    <p:sldId id="271" r:id="rId6"/>
    <p:sldId id="27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60" r:id="rId16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4583" autoAdjust="0"/>
  </p:normalViewPr>
  <p:slideViewPr>
    <p:cSldViewPr>
      <p:cViewPr varScale="1">
        <p:scale>
          <a:sx n="59" d="100"/>
          <a:sy n="59" d="100"/>
        </p:scale>
        <p:origin x="20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08.02.2026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08.02.2026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Оригинальные шаблоны для презентаций: </a:t>
            </a:r>
            <a:r>
              <a:rPr lang="ru-RU" sz="1200" dirty="0">
                <a:hlinkClick r:id="rId3"/>
              </a:rPr>
              <a:t>https://presentation-creation.ru/powerpoint-templates.html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 dirty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29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6480720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691680" y="191549"/>
            <a:ext cx="73448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683568" y="1556792"/>
            <a:ext cx="712879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6480720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42091">
              <a:srgbClr val="80BDFF"/>
            </a:gs>
            <a:gs pos="49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pic>
        <p:nvPicPr>
          <p:cNvPr id="11" name="Рисунок 10">
            <a:hlinkClick r:id="rId15"/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65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42091">
              <a:srgbClr val="80BDFF"/>
            </a:gs>
            <a:gs pos="49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08.02.2026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‹№›</a:t>
            </a:fld>
            <a:endParaRPr lang="ru-RU" dirty="0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6.png"/><Relationship Id="rId5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5.png"/><Relationship Id="rId5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04664"/>
            <a:ext cx="7344816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>
                <a:solidFill>
                  <a:schemeClr val="tx2">
                    <a:lumMod val="75000"/>
                  </a:schemeClr>
                </a:solidFill>
              </a:rPr>
              <a:t>Алгебра 7 клас</a:t>
            </a:r>
            <a:br>
              <a:rPr lang="uk-UA" sz="3600" dirty="0"/>
            </a:br>
            <a:br>
              <a:rPr lang="uk-UA" sz="3600" dirty="0"/>
            </a:br>
            <a:r>
              <a:rPr lang="uk-UA" dirty="0"/>
              <a:t>Множення різниці двох виразів на їх суму</a:t>
            </a:r>
            <a:br>
              <a:rPr lang="uk-UA" dirty="0"/>
            </a:br>
            <a:br>
              <a:rPr lang="uk-UA" sz="3600" dirty="0"/>
            </a:br>
            <a:endParaRPr lang="ru-RU" sz="2400" b="1" dirty="0">
              <a:solidFill>
                <a:srgbClr val="04374A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extLst>
    <p:ext uri="{E180D4A7-C9FB-4DFB-919C-405C955672EB}">
      <p14:showEvtLst xmlns:p14="http://schemas.microsoft.com/office/powerpoint/2010/main">
        <p14:playEvt time="5972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544" y="332657"/>
                <a:ext cx="8280920" cy="6082828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 marL="45720" indent="0">
                  <a:buNone/>
                </a:pPr>
                <a:r>
                  <a:rPr lang="uk-UA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Помножимо різницю </a:t>
                </a:r>
                <a:r>
                  <a:rPr lang="uk-UA" sz="28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а – </a:t>
                </a:r>
                <a:r>
                  <a:rPr lang="en-US" sz="28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b</a:t>
                </a:r>
                <a:r>
                  <a:rPr lang="uk-UA" sz="28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 </a:t>
                </a:r>
                <a:r>
                  <a:rPr lang="en-US" sz="28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uk-UA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на суму </a:t>
                </a:r>
                <a:r>
                  <a:rPr lang="uk-UA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а + 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b</a:t>
                </a:r>
                <a:r>
                  <a:rPr lang="uk-UA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uk-UA" sz="2800" b="1" dirty="0">
                    <a:solidFill>
                      <a:schemeClr val="tx1"/>
                    </a:solidFill>
                    <a:cs typeface="Times New Roman" pitchFamily="18" charset="0"/>
                  </a:rPr>
                  <a:t>;</a:t>
                </a:r>
              </a:p>
              <a:p>
                <a:pPr marL="45720" indent="0">
                  <a:buNone/>
                </a:pPr>
                <a:r>
                  <a:rPr lang="uk-UA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(а – 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b</a:t>
                </a:r>
                <a:r>
                  <a:rPr lang="uk-UA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)(а + 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b</a:t>
                </a:r>
                <a:r>
                  <a:rPr lang="uk-UA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) </a:t>
                </a:r>
                <a:r>
                  <a:rPr lang="uk-UA" sz="2800" b="1" dirty="0">
                    <a:solidFill>
                      <a:schemeClr val="tx1"/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+ </a:t>
                </a:r>
                <a:r>
                  <a:rPr lang="en-US" sz="2800" b="1" i="1" dirty="0" err="1">
                    <a:solidFill>
                      <a:schemeClr val="tx1"/>
                    </a:solidFill>
                    <a:cs typeface="Times New Roman" pitchFamily="18" charset="0"/>
                  </a:rPr>
                  <a:t>ab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 – </a:t>
                </a:r>
                <a:r>
                  <a:rPr lang="en-US" sz="2800" b="1" i="1" dirty="0" err="1">
                    <a:solidFill>
                      <a:schemeClr val="tx1"/>
                    </a:solidFill>
                    <a:cs typeface="Times New Roman" pitchFamily="18" charset="0"/>
                  </a:rPr>
                  <a:t>ba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=</a:t>
                </a:r>
                <a:r>
                  <a:rPr lang="uk-UA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Отже,</a:t>
                </a:r>
                <a:endPara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4000" b="1" i="1" dirty="0">
                    <a:solidFill>
                      <a:srgbClr val="C00000"/>
                    </a:solidFill>
                    <a:cs typeface="Times New Roman" pitchFamily="18" charset="0"/>
                  </a:rPr>
                  <a:t>(а – </a:t>
                </a:r>
                <a:r>
                  <a:rPr lang="en-US" sz="4000" b="1" i="1" dirty="0">
                    <a:solidFill>
                      <a:srgbClr val="C00000"/>
                    </a:solidFill>
                    <a:cs typeface="Times New Roman" pitchFamily="18" charset="0"/>
                  </a:rPr>
                  <a:t>b</a:t>
                </a:r>
                <a:r>
                  <a:rPr lang="uk-UA" sz="4000" b="1" i="1" dirty="0">
                    <a:solidFill>
                      <a:srgbClr val="C00000"/>
                    </a:solidFill>
                    <a:cs typeface="Times New Roman" pitchFamily="18" charset="0"/>
                  </a:rPr>
                  <a:t>)(а + </a:t>
                </a:r>
                <a:r>
                  <a:rPr lang="en-US" sz="4000" b="1" i="1" dirty="0">
                    <a:solidFill>
                      <a:srgbClr val="C00000"/>
                    </a:solidFill>
                    <a:cs typeface="Times New Roman" pitchFamily="18" charset="0"/>
                  </a:rPr>
                  <a:t>b</a:t>
                </a:r>
                <a:r>
                  <a:rPr lang="uk-UA" sz="4000" b="1" i="1" dirty="0">
                    <a:solidFill>
                      <a:srgbClr val="C00000"/>
                    </a:solidFill>
                    <a:cs typeface="Times New Roman" pitchFamily="18" charset="0"/>
                  </a:rPr>
                  <a:t>) </a:t>
                </a:r>
                <a:r>
                  <a:rPr lang="uk-UA" sz="4000" b="1" dirty="0">
                    <a:solidFill>
                      <a:srgbClr val="C00000"/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4000" b="1" dirty="0">
                    <a:solidFill>
                      <a:srgbClr val="C00000"/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4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4000" b="1" dirty="0">
                    <a:solidFill>
                      <a:srgbClr val="C00000"/>
                    </a:solidFill>
                    <a:latin typeface="+mj-lt"/>
                    <a:cs typeface="Times New Roman" pitchFamily="18" charset="0"/>
                  </a:rPr>
                  <a:t>.</a:t>
                </a:r>
              </a:p>
              <a:p>
                <a:pPr marL="45720" indent="0">
                  <a:buNone/>
                </a:pPr>
                <a:endParaRPr lang="uk-UA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Одержимо формулу скороченого множення. ЇЇ читають так:</a:t>
                </a:r>
              </a:p>
              <a:p>
                <a:pPr marL="45720" indent="0">
                  <a:buNone/>
                </a:pPr>
                <a:r>
                  <a:rPr lang="uk-UA" sz="3200" b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Добуток різниці двох виразів на їх суму дорівнює різниці квадратів                    цих виразів.</a:t>
                </a:r>
              </a:p>
              <a:p>
                <a:pPr marL="45720" indent="0">
                  <a:buNone/>
                </a:pPr>
                <a:endParaRPr lang="en-US" sz="4000" b="1" dirty="0">
                  <a:solidFill>
                    <a:srgbClr val="C00000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endParaRPr lang="uk-UA" sz="28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544" y="332657"/>
                <a:ext cx="8280920" cy="6082828"/>
              </a:xfrm>
              <a:prstGeom prst="rect">
                <a:avLst/>
              </a:prstGeom>
              <a:blipFill rotWithShape="1">
                <a:blip r:embed="rId6"/>
                <a:stretch>
                  <a:fillRect l="-1325" t="-903" r="-191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986696" y="4941168"/>
            <a:ext cx="1224136" cy="125829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611560" y="332656"/>
                <a:ext cx="8136904" cy="6082828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indent="0" algn="just">
                  <a:buNone/>
                </a:pPr>
                <a:r>
                  <a:rPr lang="uk-UA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Знайдіть добуток</a:t>
                </a:r>
                <a:r>
                  <a:rPr lang="ru-RU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indent="0" algn="just">
                  <a:buNone/>
                </a:pPr>
                <a:r>
                  <a:rPr lang="ru-RU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(х - у)(х + у);            </a:t>
                </a:r>
              </a:p>
              <a:p>
                <a:pPr marL="45720" indent="0" algn="just">
                  <a:buNone/>
                </a:pPr>
                <a:r>
                  <a:rPr lang="ru-RU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2) (р + 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q</a:t>
                </a:r>
                <a:r>
                  <a:rPr lang="ru-RU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)(р - 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q</a:t>
                </a:r>
                <a:r>
                  <a:rPr lang="ru-RU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).</a:t>
                </a:r>
              </a:p>
              <a:p>
                <a:pPr marL="45720" indent="0" algn="just">
                  <a:buNone/>
                </a:pPr>
                <a:r>
                  <a:rPr lang="uk-UA" sz="32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  <a:endParaRPr lang="en-US" sz="32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 </a:t>
                </a:r>
                <a:r>
                  <a:rPr lang="ru-RU" sz="28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(х - у)(х + у)</a:t>
                </a:r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;</a:t>
                </a:r>
              </a:p>
              <a:p>
                <a:pPr marL="45720" indent="0" algn="just">
                  <a:buNone/>
                </a:pPr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2) (р + </a:t>
                </a:r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q</a:t>
                </a:r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)(р - </a:t>
                </a:r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q</a:t>
                </a:r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𝒒</m:t>
                        </m:r>
                      </m:e>
                      <m:sup>
                        <m:r>
                          <a:rPr lang="en-US" sz="28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8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.</a:t>
                </a:r>
              </a:p>
              <a:p>
                <a:pPr marL="45720" indent="0" algn="just">
                  <a:buNone/>
                </a:pPr>
                <a:endParaRPr lang="uk-UA" sz="32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800" b="1" dirty="0">
                    <a:solidFill>
                      <a:schemeClr val="tx1"/>
                    </a:solidFill>
                    <a:cs typeface="Times New Roman" pitchFamily="18" charset="0"/>
                  </a:rPr>
                  <a:t>Знайдіть добуток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:</a:t>
                </a:r>
                <a:endParaRPr lang="en-US" sz="28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1) (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b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b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);             2) 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k) (m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k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).</a:t>
                </a:r>
              </a:p>
              <a:p>
                <a:pPr marL="45720" indent="0">
                  <a:buNone/>
                </a:pPr>
                <a:endParaRPr lang="ru-RU" sz="32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uk-UA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11560" y="332656"/>
                <a:ext cx="8136904" cy="6082828"/>
              </a:xfrm>
              <a:prstGeom prst="rect">
                <a:avLst/>
              </a:prstGeom>
              <a:blipFill rotWithShape="1">
                <a:blip r:embed="rId5"/>
                <a:stretch>
                  <a:fillRect l="-1273" t="-210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804248" y="2780928"/>
            <a:ext cx="1260960" cy="129614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8657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95536" y="188640"/>
                <a:ext cx="8352928" cy="6380732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30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Виконайте множення:</a:t>
                </a:r>
                <a:endParaRPr lang="en-US" sz="30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ru-RU" sz="30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(р - 9)(р + 9);                2) (5 + х)(5 - х);</a:t>
                </a:r>
              </a:p>
              <a:p>
                <a:pPr marL="45720" indent="0" algn="just">
                  <a:buNone/>
                </a:pPr>
                <a:r>
                  <a:rPr lang="ru-RU" sz="30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3) (3 - с)(3 + с);                 4) (7 + у)(у - 7).</a:t>
                </a:r>
                <a:endParaRPr lang="uk-UA" sz="30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uk-UA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</a:p>
              <a:p>
                <a:pPr marL="45720" indent="0" algn="just">
                  <a:buNone/>
                </a:pP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 (р - 9)(р + 9)=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𝟗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</a:t>
                </a:r>
                <a:r>
                  <a:rPr lang="uk-UA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-81</a:t>
                </a:r>
                <a:r>
                  <a:rPr lang="en-US" sz="30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;</a:t>
                </a:r>
              </a:p>
              <a:p>
                <a:pPr marL="45720" indent="0" algn="just">
                  <a:buNone/>
                </a:pP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2) (5 + х)(5 - х)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uk-UA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25 -</a:t>
                </a:r>
                <a:r>
                  <a:rPr lang="uk-UA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;</a:t>
                </a:r>
              </a:p>
              <a:p>
                <a:pPr marL="45720" indent="0" algn="just">
                  <a:buNone/>
                </a:pP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3) (3 - с)(3 + с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9 -</a:t>
                </a:r>
                <a:r>
                  <a:rPr lang="uk-UA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;</a:t>
                </a:r>
              </a:p>
              <a:p>
                <a:pPr marL="45720" indent="0" algn="just">
                  <a:buNone/>
                </a:pP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4) (7 + у)(у - 7)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(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y</a:t>
                </a: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7</a:t>
                </a: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)(у - 7)</a:t>
                </a:r>
                <a:r>
                  <a:rPr lang="uk-UA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</a:t>
                </a:r>
                <a:r>
                  <a:rPr lang="uk-UA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0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30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-49</a:t>
                </a:r>
                <a:r>
                  <a:rPr lang="ru-RU" sz="30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.</a:t>
                </a:r>
                <a:endParaRPr lang="en-US" sz="30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uk-UA" sz="3000" b="1" dirty="0">
                    <a:solidFill>
                      <a:schemeClr val="tx1"/>
                    </a:solidFill>
                    <a:cs typeface="Times New Roman" pitchFamily="18" charset="0"/>
                  </a:rPr>
                  <a:t>Запишіть добуток у вигляді степеня </a:t>
                </a:r>
                <a:r>
                  <a:rPr lang="ru-RU" sz="30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indent="0" algn="just">
                  <a:buNone/>
                </a:pP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1) 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4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4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);                2) 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2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2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8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);</a:t>
                </a:r>
              </a:p>
              <a:p>
                <a:pPr marL="45720" indent="0" algn="just">
                  <a:buNone/>
                </a:pP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3) 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6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y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6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y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);                 4) 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8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ru-RU" sz="2800" b="1" dirty="0">
                    <a:solidFill>
                      <a:schemeClr val="tx1"/>
                    </a:solidFill>
                    <a:cs typeface="Times New Roman" pitchFamily="18" charset="0"/>
                  </a:rPr>
                  <a:t>).</a:t>
                </a:r>
                <a:endParaRPr lang="uk-UA" sz="28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800" b="1" i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ru-RU" sz="2800" b="1" i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800" b="1" i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800" b="1" i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en-US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uk-UA" sz="2800" b="1" i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endParaRPr lang="ru-RU" sz="4800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95536" y="188640"/>
                <a:ext cx="8352928" cy="6380732"/>
              </a:xfrm>
              <a:prstGeom prst="rect">
                <a:avLst/>
              </a:prstGeom>
              <a:blipFill rotWithShape="1">
                <a:blip r:embed="rId5"/>
                <a:stretch>
                  <a:fillRect l="-949" t="-257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9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2844" y="1772816"/>
            <a:ext cx="2088232" cy="216024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79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260648"/>
                <a:ext cx="8496944" cy="6308724"/>
              </a:xfrm>
              <a:prstGeom prst="rect">
                <a:avLst/>
              </a:prstGeom>
            </p:spPr>
            <p:txBody>
              <a:bodyPr>
                <a:normAutofit fontScale="92500" lnSpcReduction="1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indent="0">
                  <a:buNone/>
                </a:pPr>
                <a:r>
                  <a:rPr lang="uk-UA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Подайте добуток у вигляді многочлена: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(2х - 3)(2х + 3);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         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2) (4 + 5</a:t>
                </a:r>
                <a:r>
                  <a:rPr lang="en-US" sz="26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)(5</a:t>
                </a:r>
                <a:r>
                  <a:rPr lang="en-US" sz="26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- 4);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3) (7</a:t>
                </a:r>
                <a:r>
                  <a:rPr lang="en-US" sz="26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+ 10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b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)(10Ь – 7</a:t>
                </a:r>
                <a:r>
                  <a:rPr lang="en-US" sz="26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).</a:t>
                </a:r>
              </a:p>
              <a:p>
                <a:pPr marL="45720" indent="0">
                  <a:buNone/>
                </a:pPr>
                <a:r>
                  <a:rPr lang="uk-UA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 (2х - 3)(2х + 3)=</a:t>
                </a: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</a:t>
                </a: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- 9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;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2) (4 + 5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)(5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- 4)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(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5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a+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4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)(5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- 4)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𝟐𝟓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- 16 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;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3) (7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+ 10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)(10Ь – 7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(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10b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7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)(10Ь – 7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𝟏𝟎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:endParaRPr lang="uk-UA" sz="2600" b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𝟕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𝟏𝟎𝟎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𝟒𝟗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.</a:t>
                </a:r>
                <a:endParaRPr lang="uk-UA" sz="26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 indent="0" algn="just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Подайте 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uk-UA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добуток 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у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вигляді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многочлена:</a:t>
                </a:r>
                <a:endParaRPr lang="en-US" sz="26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1) (4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4m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);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         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2) 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7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8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8x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7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);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3) 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11n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9p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9p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–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11n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).</a:t>
                </a:r>
              </a:p>
              <a:p>
                <a:pPr marL="45720" indent="0" algn="just">
                  <a:buNone/>
                </a:pPr>
                <a:endParaRPr lang="ru-RU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260648"/>
                <a:ext cx="8496944" cy="6308724"/>
              </a:xfrm>
              <a:prstGeom prst="rect">
                <a:avLst/>
              </a:prstGeom>
              <a:blipFill rotWithShape="1">
                <a:blip r:embed="rId5"/>
                <a:stretch>
                  <a:fillRect l="-861" t="-1932" r="-107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2640" y="548680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379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indent="0">
                  <a:buNone/>
                </a:pP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Виконайте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дії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16 + (З</a:t>
                </a:r>
                <a:r>
                  <a:rPr lang="en-US" sz="26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+ 4)(3</a:t>
                </a:r>
                <a:r>
                  <a:rPr lang="en-US" sz="26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- 4);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2) (5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m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- 3)(5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m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+ 3) - 25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.</a:t>
                </a:r>
              </a:p>
              <a:p>
                <a:pPr marL="45720" indent="0">
                  <a:buNone/>
                </a:pP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  <a:endParaRPr lang="en-US" sz="26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 16 + (З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+ 4)(3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- 4)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=16 +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:endParaRPr lang="uk-UA" sz="2600" b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16 +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-16 = 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;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2) (5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m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- 3)(5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m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+ 3) - 25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= 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=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- 9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= 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-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9.</a:t>
                </a:r>
                <a:endParaRPr lang="uk-UA" sz="26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Виконайте </a:t>
                </a:r>
                <a:r>
                  <a:rPr lang="ru-RU" sz="26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дії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1)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36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+ 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6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6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);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 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2) 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4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4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16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  <a:blipFill rotWithShape="1">
                <a:blip r:embed="rId5"/>
                <a:stretch>
                  <a:fillRect l="-736" t="-213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9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74216" y="620688"/>
            <a:ext cx="2088232" cy="216024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831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indent="0">
                  <a:buNone/>
                </a:pPr>
                <a:r>
                  <a:rPr lang="uk-UA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Розв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’</a:t>
                </a:r>
                <a:r>
                  <a:rPr lang="uk-UA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яжіть</a:t>
                </a:r>
                <a:r>
                  <a:rPr lang="uk-UA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рівняння:</a:t>
                </a:r>
                <a:endParaRPr lang="en-US" sz="26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Зх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= (2х - 3)(2х + 3) - 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ru-RU" sz="26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</a:p>
              <a:p>
                <a:pPr marL="45720" indent="0" algn="just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Зх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,</m:t>
                    </m:r>
                  </m:oMath>
                </a14:m>
                <a:endParaRPr lang="en-US" sz="2600" b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Зх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u="sng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6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- 9 </a:t>
                </a: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  <a:endParaRPr lang="ru-RU" sz="2600" b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 algn="just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Зх = 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- 9,</a:t>
                </a:r>
              </a:p>
              <a:p>
                <a:pPr marL="45720" indent="0" algn="just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х = 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- 9:3,</a:t>
                </a:r>
              </a:p>
              <a:p>
                <a:pPr marL="45720" indent="0" algn="just">
                  <a:buNone/>
                </a:pPr>
                <a:r>
                  <a:rPr lang="ru-RU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х = 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- 3.</a:t>
                </a:r>
                <a:endParaRPr lang="en-US" sz="26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Розв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’</a:t>
                </a:r>
                <a:r>
                  <a:rPr lang="uk-UA" sz="2600" b="1" dirty="0" err="1">
                    <a:solidFill>
                      <a:schemeClr val="tx1"/>
                    </a:solidFill>
                    <a:cs typeface="Times New Roman" pitchFamily="18" charset="0"/>
                  </a:rPr>
                  <a:t>яжіть</a:t>
                </a:r>
                <a:r>
                  <a:rPr lang="uk-UA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рівняння:</a:t>
                </a:r>
                <a:endParaRPr lang="en-US" sz="2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1)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2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= 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6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en-US" sz="2600" b="1" i="1" dirty="0">
                    <a:solidFill>
                      <a:schemeClr val="tx1"/>
                    </a:solidFill>
                    <a:cs typeface="Times New Roman" pitchFamily="18" charset="0"/>
                  </a:rPr>
                  <a:t>a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6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ru-RU" sz="2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endParaRPr lang="uk-UA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  <a:blipFill rotWithShape="1">
                <a:blip r:embed="rId5"/>
                <a:stretch>
                  <a:fillRect l="-736" t="-2130" b="-40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484784"/>
            <a:ext cx="3024336" cy="302433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7973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indent="0">
                  <a:buNone/>
                </a:pPr>
                <a:r>
                  <a:rPr lang="uk-UA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Обчисліть зручним способом: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(40 - 1)(40 + 1);  </a:t>
                </a:r>
                <a:r>
                  <a:rPr lang="uk-UA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2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 1002</a:t>
                </a:r>
                <a:r>
                  <a:rPr lang="uk-UA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·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998; </a:t>
                </a:r>
                <a:r>
                  <a:rPr lang="uk-UA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 3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)1,03 · 0,97</a:t>
                </a:r>
                <a:r>
                  <a:rPr lang="uk-UA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.</a:t>
                </a:r>
                <a:endParaRPr lang="en-US" sz="24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2600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</a:p>
              <a:p>
                <a:pPr marL="45720" indent="0" algn="just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 (40 - 1)(40 + 1)</a:t>
                </a: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𝟒𝟎</m:t>
                        </m:r>
                      </m:e>
                      <m:sup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e>
                      <m:sup>
                        <m: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 1600 -1=1599;</a:t>
                </a:r>
              </a:p>
              <a:p>
                <a:pPr marL="45720" indent="0">
                  <a:buNone/>
                </a:pP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 1002</a:t>
                </a: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·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998</a:t>
                </a: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(1000+2)(1000-2)=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𝟏𝟎𝟎𝟎</m:t>
                        </m:r>
                      </m:e>
                      <m:sup>
                        <m: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e>
                      <m:sup>
                        <m: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 =1000000 – 4 = 999996;</a:t>
                </a:r>
              </a:p>
              <a:p>
                <a:pPr marL="45720" indent="0">
                  <a:buNone/>
                </a:pP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3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)1,03 · 0,97</a:t>
                </a: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(1+0,03)(1-0,03)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e>
                      <m:sup>
                        <m: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𝟎</m:t>
                        </m:r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uk-UA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𝟎𝟑</m:t>
                        </m:r>
                      </m:e>
                      <m:sup>
                        <m:r>
                          <a:rPr lang="uk-UA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</a:t>
                </a:r>
              </a:p>
              <a:p>
                <a:pPr marL="45720" indent="0">
                  <a:buNone/>
                </a:pP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=1 -0,0009= 0,9991.</a:t>
                </a:r>
                <a:endPara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 indent="0">
                  <a:buNone/>
                </a:pP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Обчисліть зручним способом: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1) (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0 - 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50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);  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2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 10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3 ·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9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7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; 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 3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)1,0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· 0,9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9.</a:t>
                </a:r>
                <a:endParaRPr lang="en-US" sz="24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endParaRPr lang="uk-UA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  <a:blipFill rotWithShape="1">
                <a:blip r:embed="rId5"/>
                <a:stretch>
                  <a:fillRect l="-736" t="-1318" b="-91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463640" y="4365104"/>
            <a:ext cx="1260960" cy="129614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7414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386800"/>
                <a:ext cx="8492184" cy="6010820"/>
              </a:xfrm>
              <a:prstGeom prst="rect">
                <a:avLst/>
              </a:prstGeom>
            </p:spPr>
            <p:txBody>
              <a:bodyPr>
                <a:normAutofit fontScale="92500" lnSpcReduction="1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indent="0">
                  <a:buNone/>
                </a:pPr>
                <a:r>
                  <a:rPr lang="uk-UA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Виконайте множення: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</a:t>
                </a:r>
                <a:r>
                  <a:rPr lang="uk-UA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(1,7</a:t>
                </a:r>
                <a:r>
                  <a:rPr lang="uk-UA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а – 1,4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)(</a:t>
                </a:r>
                <a:r>
                  <a:rPr lang="uk-UA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1,4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+ 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1,7</a:t>
                </a:r>
                <a:r>
                  <a:rPr lang="uk-UA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а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);        </a:t>
                </a:r>
                <a:r>
                  <a:rPr lang="en-US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2)</a:t>
                </a:r>
                <a:r>
                  <a:rPr lang="uk-UA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(3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).</a:t>
                </a:r>
                <a:endParaRPr lang="uk-UA" sz="24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  <a:endParaRPr lang="en-US" sz="30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(1,7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а – 1,4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 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1,7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а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 =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(1,7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а – 1,4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 ·</a:t>
                </a:r>
              </a:p>
              <a:p>
                <a:pPr marL="45720" indent="0">
                  <a:buNone/>
                </a:pP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·</a:t>
                </a:r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1,7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а 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)=(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1,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- (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1,4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 2,89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- 1,96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  <m:r>
                      <a:rPr lang="en-US" sz="26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uk-UA" sz="26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2)</a:t>
                </a:r>
                <a:r>
                  <a:rPr lang="uk-UA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 =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)= =(</a:t>
                </a:r>
                <a:r>
                  <a:rPr lang="en-US" sz="26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sSup>
                      <m:sSupPr>
                        <m:ctrlP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6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6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uk-UA" sz="26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6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</m:sup>
                    </m:sSup>
                    <m:r>
                      <a:rPr lang="en-US" sz="26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6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 indent="0">
                  <a:buNone/>
                </a:pPr>
                <a:r>
                  <a:rPr lang="uk-UA" sz="2600" b="1" dirty="0">
                    <a:solidFill>
                      <a:schemeClr val="tx1"/>
                    </a:solidFill>
                    <a:cs typeface="Times New Roman" pitchFamily="18" charset="0"/>
                  </a:rPr>
                  <a:t>Виконайте множення: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1)</a:t>
                </a:r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(1,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b</a:t>
                </a:r>
                <a:r>
                  <a:rPr lang="uk-UA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 – 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2,3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2,3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+ 1,3</a:t>
                </a:r>
                <a:r>
                  <a:rPr lang="uk-UA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а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);   2)</a:t>
                </a:r>
                <a:r>
                  <a:rPr lang="uk-UA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(2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uk-UA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).</a:t>
                </a:r>
                <a:endParaRPr lang="uk-UA" sz="24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uk-UA" sz="32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386800"/>
                <a:ext cx="8492184" cy="6010820"/>
              </a:xfrm>
              <a:prstGeom prst="rect">
                <a:avLst/>
              </a:prstGeom>
              <a:blipFill rotWithShape="1">
                <a:blip r:embed="rId5"/>
                <a:stretch>
                  <a:fillRect l="-861" t="-202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87224" y="3140968"/>
            <a:ext cx="2675776" cy="267577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5254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386800"/>
                <a:ext cx="8424936" cy="6182572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Спростіть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вираз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(</a:t>
                </a:r>
                <a:r>
                  <a:rPr lang="en-US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- Ь)(</a:t>
                </a:r>
                <a:r>
                  <a:rPr lang="en-US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Ь)(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); 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 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2) (2</a:t>
                </a:r>
                <a:r>
                  <a:rPr lang="en-US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х)(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)(2</a:t>
                </a:r>
                <a:r>
                  <a:rPr lang="en-US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- 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.</a:t>
                </a:r>
                <a:endParaRPr lang="ru-RU" sz="24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 (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Ь)(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Ь)(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 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r>
                      <a:rPr lang="en-US" sz="2400" b="1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2)(2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х)(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)(2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(2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х)(2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</a:t>
                </a:r>
                <a:endParaRPr lang="ru-RU" sz="2400" b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)(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endParaRPr lang="ru-RU" sz="2400" b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𝟏𝟔</m:t>
                        </m:r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p>
                    </m:sSup>
                    <m:r>
                      <a:rPr lang="en-US" sz="2400" b="1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4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Спростіть </a:t>
                </a:r>
                <a:r>
                  <a:rPr lang="ru-RU" sz="24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вираз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1) (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+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y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-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y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);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 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2) (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n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)(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n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);</a:t>
                </a:r>
              </a:p>
              <a:p>
                <a:pPr marL="45720" indent="0">
                  <a:buNone/>
                </a:pPr>
                <a:endParaRPr lang="uk-UA" sz="32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386800"/>
                <a:ext cx="8424936" cy="6182572"/>
              </a:xfrm>
              <a:prstGeom prst="rect">
                <a:avLst/>
              </a:prstGeom>
              <a:blipFill rotWithShape="1">
                <a:blip r:embed="rId5"/>
                <a:stretch>
                  <a:fillRect l="-1085" t="-2069" r="-86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9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21760" y="3789040"/>
            <a:ext cx="2088232" cy="216024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9983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188640"/>
                <a:ext cx="8492184" cy="6380732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Знайдіть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корені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рівняння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8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x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(1 + 2х) - (4х + 1)(4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x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- 1) = 17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.</a:t>
                </a:r>
                <a:endParaRPr lang="uk-UA" sz="26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uk-UA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  <a:endParaRPr lang="en-US" sz="30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8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(1 + 2х) - (4х + 1)(4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- 1) = 17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8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 = 17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8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u="sng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</a:t>
                </a:r>
                <a:r>
                  <a:rPr lang="en-US" sz="2400" b="1" u="sng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 17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  <a:endParaRPr lang="en-US" sz="24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8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+1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 17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  <a:endParaRPr lang="en-US" sz="2400" b="1" i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8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17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-1,</a:t>
                </a:r>
                <a:endParaRPr lang="en-US" sz="2400" b="1" i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8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16,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16:8,</a:t>
                </a:r>
              </a:p>
              <a:p>
                <a:pPr marL="45720" indent="0">
                  <a:buNone/>
                </a:pP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X=2.</a:t>
                </a: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 indent="0">
                  <a:buNone/>
                </a:pPr>
                <a:r>
                  <a:rPr lang="ru-RU" sz="26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Знайдіть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6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корені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600" b="1" dirty="0" err="1">
                    <a:solidFill>
                      <a:schemeClr val="tx1"/>
                    </a:solidFill>
                    <a:cs typeface="Times New Roman" pitchFamily="18" charset="0"/>
                  </a:rPr>
                  <a:t>рівняння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12x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(1 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3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х) - 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6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х + 1)(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6x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- 1) =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25.</a:t>
                </a:r>
                <a:endParaRPr lang="uk-UA" sz="2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uk-UA" sz="32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188640"/>
                <a:ext cx="8492184" cy="6380732"/>
              </a:xfrm>
              <a:prstGeom prst="rect">
                <a:avLst/>
              </a:prstGeom>
              <a:blipFill rotWithShape="1">
                <a:blip r:embed="rId5"/>
                <a:stretch>
                  <a:fillRect l="-861" t="-257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2420888"/>
            <a:ext cx="2675776" cy="267577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9663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188639"/>
                <a:ext cx="8664428" cy="6534621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Знайдіть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корені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рівняння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х - 12х(1 - </a:t>
                </a:r>
                <a:r>
                  <a:rPr lang="ru-RU" sz="26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Зх</a:t>
                </a:r>
                <a:r>
                  <a:rPr lang="ru-RU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) = 14 - (5 - 6х)(6х + 5)</a:t>
                </a:r>
                <a:r>
                  <a:rPr lang="en-US" sz="26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.</a:t>
                </a:r>
              </a:p>
              <a:p>
                <a:pPr marL="45720" indent="0">
                  <a:buNone/>
                </a:pPr>
                <a:r>
                  <a:rPr lang="uk-UA" sz="30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  <a:endParaRPr lang="en-US" sz="30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х - 12х(1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Зх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 = 14 - (5 - 6х)(6х + 5)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х – 12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З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14 - (5 - 6х)(5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6х)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– 1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З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14 -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𝟔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),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– 1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З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14 - (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25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𝟑𝟔</m:t>
                        </m:r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),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– 1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З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14 –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25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𝟑𝟔</m:t>
                        </m:r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,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– 1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1x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+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ru-RU" sz="2400" b="1" u="sng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З</a:t>
                </a:r>
                <a:r>
                  <a:rPr lang="en-US" sz="2400" b="1" u="sng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𝟑𝟔</m:t>
                        </m:r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u="sng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= 14 –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25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,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-11x = -11,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x = -11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  <a:sym typeface="Wingdings" pitchFamily="2" charset="2"/>
                  </a:rPr>
                  <a:t>:(-11),</a:t>
                </a:r>
              </a:p>
              <a:p>
                <a:pPr marL="45720" indent="0">
                  <a:buNone/>
                </a:pPr>
                <a:r>
                  <a:rPr lang="uk-UA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  <a:sym typeface="Wingdings" pitchFamily="2" charset="2"/>
                  </a:rPr>
                  <a:t>х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  <a:sym typeface="Wingdings" pitchFamily="2" charset="2"/>
                  </a:rPr>
                  <a:t>=1.</a:t>
                </a:r>
              </a:p>
              <a:p>
                <a:pPr marL="45720" indent="0" algn="ctr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2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х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х(1 -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х) = 14 - 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2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 -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х)(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5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х + 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2</a:t>
                </a:r>
                <a:r>
                  <a:rPr lang="ru-RU" sz="2600" b="1" dirty="0">
                    <a:solidFill>
                      <a:schemeClr val="tx1"/>
                    </a:solidFill>
                    <a:cs typeface="Times New Roman" pitchFamily="18" charset="0"/>
                  </a:rPr>
                  <a:t>)</a:t>
                </a:r>
                <a:r>
                  <a:rPr lang="en-US" sz="2600" b="1" dirty="0">
                    <a:solidFill>
                      <a:schemeClr val="tx1"/>
                    </a:solidFill>
                    <a:cs typeface="Times New Roman" pitchFamily="18" charset="0"/>
                  </a:rPr>
                  <a:t>.</a:t>
                </a:r>
              </a:p>
              <a:p>
                <a:pPr marL="45720" indent="0">
                  <a:buNone/>
                </a:pPr>
                <a:endParaRPr lang="uk-UA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uk-UA" sz="32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marL="45720" indent="0">
                  <a:buNone/>
                </a:pPr>
                <a:endParaRPr lang="en-US" sz="32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188639"/>
                <a:ext cx="8664428" cy="6534621"/>
              </a:xfrm>
              <a:prstGeom prst="rect">
                <a:avLst/>
              </a:prstGeom>
              <a:blipFill rotWithShape="1">
                <a:blip r:embed="rId5"/>
                <a:stretch>
                  <a:fillRect l="-844" t="-251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2852936"/>
            <a:ext cx="2675776" cy="267577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403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Розв'язування вправ</a:t>
                </a:r>
              </a:p>
              <a:p>
                <a:pPr marL="45720" indent="0">
                  <a:buNone/>
                </a:pPr>
                <a:r>
                  <a:rPr lang="uk-UA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Виконайте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множення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, </a:t>
                </a:r>
                <a:r>
                  <a:rPr lang="ru-RU" sz="24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використавши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формули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скороченого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множення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1) ((х + у) + 1)((х + у) 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-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1); 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   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2) (</a:t>
                </a:r>
                <a:r>
                  <a:rPr lang="en-US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+ Ь + с)(</a:t>
                </a:r>
                <a:r>
                  <a:rPr lang="en-US" sz="2400" b="1" i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- (Ь + с))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.</a:t>
                </a:r>
              </a:p>
              <a:p>
                <a:pPr marL="45720" indent="0">
                  <a:buNone/>
                </a:pPr>
                <a:r>
                  <a:rPr lang="uk-UA" sz="2600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Розв‘язання:</a:t>
                </a:r>
                <a:endParaRPr lang="en-US" sz="2600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1) ((х + у) + 1)((х + у)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1)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(х + у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 +2xy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-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1;</a:t>
                </a:r>
                <a:endParaRPr lang="uk-UA" sz="2400" b="1" i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2) (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Ь + с)(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(Ь + с))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Ь + с)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)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a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(Ь + с))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</a:p>
              <a:p>
                <a:pPr marL="45720" indent="0">
                  <a:buNone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-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:r>
                  <a:rPr lang="ru-RU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Ь + с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=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+2bc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)=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cs typeface="Times New Roman" pitchFamily="18" charset="0"/>
                  </a:rPr>
                  <a:t> - 2bc 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i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itchFamily="18" charset="0"/>
                  </a:rPr>
                  <a:t>.</a:t>
                </a:r>
                <a:endParaRPr lang="en-US" sz="24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  <a:p>
                <a:pPr marL="45720" indent="0" algn="ctr">
                  <a:buNone/>
                </a:pPr>
                <a:r>
                  <a:rPr lang="uk-UA" sz="3200" b="1" i="1" dirty="0">
                    <a:solidFill>
                      <a:schemeClr val="bg2">
                        <a:lumMod val="25000"/>
                      </a:schemeClr>
                    </a:solidFill>
                    <a:latin typeface="+mj-lt"/>
                    <a:cs typeface="Times New Roman" pitchFamily="18" charset="0"/>
                  </a:rPr>
                  <a:t>Виконай самостійно:</a:t>
                </a:r>
              </a:p>
              <a:p>
                <a:pPr marL="45720" indent="0">
                  <a:buNone/>
                </a:pPr>
                <a:r>
                  <a:rPr lang="ru-RU" sz="24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Виконайте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множення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, </a:t>
                </a:r>
                <a:r>
                  <a:rPr lang="ru-RU" sz="24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використавши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cs typeface="Times New Roman" pitchFamily="18" charset="0"/>
                  </a:rPr>
                  <a:t>формули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cs typeface="Times New Roman" pitchFamily="18" charset="0"/>
                  </a:rPr>
                  <a:t>скороченого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ru-RU" sz="2400" b="1" dirty="0" err="1">
                    <a:solidFill>
                      <a:schemeClr val="tx1"/>
                    </a:solidFill>
                    <a:cs typeface="Times New Roman" pitchFamily="18" charset="0"/>
                  </a:rPr>
                  <a:t>множення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1) ((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n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-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1)(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m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n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 + 1);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 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2)(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- (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y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z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))(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itchFamily="18" charset="0"/>
                  </a:rPr>
                  <a:t>x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y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 + 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z</a:t>
                </a:r>
                <a:r>
                  <a:rPr lang="ru-RU" sz="2400" b="1" dirty="0">
                    <a:solidFill>
                      <a:schemeClr val="tx1"/>
                    </a:solidFill>
                    <a:cs typeface="Times New Roman" pitchFamily="18" charset="0"/>
                  </a:rPr>
                  <a:t>)</a:t>
                </a:r>
                <a:r>
                  <a:rPr lang="en-US" sz="2400" b="1" dirty="0">
                    <a:solidFill>
                      <a:schemeClr val="tx1"/>
                    </a:solidFill>
                    <a:cs typeface="Times New Roman" pitchFamily="18" charset="0"/>
                  </a:rPr>
                  <a:t>.</a:t>
                </a:r>
                <a:endParaRPr lang="uk-UA" sz="2400" b="1" i="1" dirty="0">
                  <a:solidFill>
                    <a:schemeClr val="bg2">
                      <a:lumMod val="25000"/>
                    </a:schemeClr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67544" y="404664"/>
                <a:ext cx="8280920" cy="6010820"/>
              </a:xfrm>
              <a:prstGeom prst="rect">
                <a:avLst/>
              </a:prstGeom>
              <a:blipFill rotWithShape="1">
                <a:blip r:embed="rId5"/>
                <a:stretch>
                  <a:fillRect l="-736" t="-1318" r="-36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596336" y="3501008"/>
            <a:ext cx="1260960" cy="129614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953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1580" y="25410"/>
            <a:ext cx="7560840" cy="2554545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Домашнє завдання</a:t>
            </a:r>
            <a:endParaRPr lang="uk-UA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2" descr="Картинки по запросу векторні рисун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6960" y="3573016"/>
            <a:ext cx="3017019" cy="2880320"/>
          </a:xfrm>
          <a:prstGeom prst="rect">
            <a:avLst/>
          </a:prstGeom>
          <a:noFill/>
        </p:spPr>
      </p:pic>
      <p:sp>
        <p:nvSpPr>
          <p:cNvPr id="3" name="Прямоугольник 3">
            <a:extLst>
              <a:ext uri="{FF2B5EF4-FFF2-40B4-BE49-F238E27FC236}">
                <a16:creationId xmlns:a16="http://schemas.microsoft.com/office/drawing/2014/main" id="{EA9BF835-B5D7-3BB9-D372-0658E551C2DB}"/>
              </a:ext>
            </a:extLst>
          </p:cNvPr>
          <p:cNvSpPr/>
          <p:nvPr/>
        </p:nvSpPr>
        <p:spPr>
          <a:xfrm>
            <a:off x="791580" y="3105834"/>
            <a:ext cx="7560840" cy="144655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dirty="0" err="1"/>
              <a:t>Вивчити</a:t>
            </a:r>
            <a:r>
              <a:rPr lang="ru-RU" sz="4400" b="1" dirty="0"/>
              <a:t> матеріал § 18</a:t>
            </a:r>
            <a:br>
              <a:rPr lang="ru-RU" sz="23900" b="1" dirty="0"/>
            </a:br>
            <a:r>
              <a:rPr lang="ru-RU" sz="4400" b="1" dirty="0"/>
              <a:t>Розв'язати № 753, 755</a:t>
            </a:r>
            <a:endParaRPr lang="uk-UA" sz="239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4.81481E-6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4.81481E-6 L 0 -0.07222 " pathEditMode="relative" rAng="0" ptsTypes="AA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623ea7a244dcf1fe1d8f8b57163c9afd2298a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8|9.3|1.6|4.3|4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2|4.8|1.9|3.9|5.1|4.8|4.7|4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4|3.5|4.7|1.8|8.8|10.3|2.5|6.6|4.9|3.1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.6|2|3.1|3.9|10.9|10.2|3.5|6.1|4.6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7|3.7|7.8|4.6|5.1|5.5|5.3|12.8|3.7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6|2.4|2.9|5.3|3.8|6.4|5|5.3|5.1|4.8|3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2.4|5.5|2.1|4.3|9.3|9.4|3.2|6.9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.4|4.1|6.3|5.1|10.3|15.2|3.9|2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1|4.4|6.1|5.2|6.6|18.8|3.6|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.6|3.1|6.7|4.9|4.7|5.5|5|5.2|4.5|4.3|2.3|2.9|3.8|1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7|2.8|8.3|2.4|4.8|8.3|9.4|10.2|9.4|10.8|5.1|4.8|2.9|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|3.9|2.5|4.8|12.9|16.7|4.6|5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6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3850</TotalTime>
  <Words>1804</Words>
  <Application>Microsoft Office PowerPoint</Application>
  <PresentationFormat>Екран (4:3)</PresentationFormat>
  <Paragraphs>154</Paragraphs>
  <Slides>14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14</vt:i4>
      </vt:variant>
    </vt:vector>
  </HeadingPairs>
  <TitlesOfParts>
    <vt:vector size="27" baseType="lpstr">
      <vt:lpstr>Arial</vt:lpstr>
      <vt:lpstr>Book Antiqua</vt:lpstr>
      <vt:lpstr>Calibri</vt:lpstr>
      <vt:lpstr>Cambria Math</vt:lpstr>
      <vt:lpstr>Georgia</vt:lpstr>
      <vt:lpstr>Lucida Sans</vt:lpstr>
      <vt:lpstr>Times New Roman</vt:lpstr>
      <vt:lpstr>Trebuchet MS</vt:lpstr>
      <vt:lpstr>Wingdings</vt:lpstr>
      <vt:lpstr>Wingdings 2</vt:lpstr>
      <vt:lpstr>Wingdings 3</vt:lpstr>
      <vt:lpstr>Воздушный поток</vt:lpstr>
      <vt:lpstr>Апекс</vt:lpstr>
      <vt:lpstr>Алгебра 7 клас  Множення різниці двох виразів на їх суму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Уголки зеленых оттенков</dc:title>
  <dc:creator>obstinate</dc:creator>
  <dc:description>Шаблон презентации с сайта https://presentation-creation.ru/</dc:description>
  <cp:lastModifiedBy>Пользователь</cp:lastModifiedBy>
  <cp:revision>1384</cp:revision>
  <dcterms:created xsi:type="dcterms:W3CDTF">2018-02-25T09:09:03Z</dcterms:created>
  <dcterms:modified xsi:type="dcterms:W3CDTF">2026-02-08T18:44:39Z</dcterms:modified>
</cp:coreProperties>
</file>