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</p:sldMasterIdLst>
  <p:notesMasterIdLst>
    <p:notesMasterId r:id="rId22"/>
  </p:notesMasterIdLst>
  <p:sldIdLst>
    <p:sldId id="257" r:id="rId11"/>
    <p:sldId id="258" r:id="rId12"/>
    <p:sldId id="260" r:id="rId13"/>
    <p:sldId id="261" r:id="rId14"/>
    <p:sldId id="267" r:id="rId15"/>
    <p:sldId id="263" r:id="rId16"/>
    <p:sldId id="262" r:id="rId17"/>
    <p:sldId id="264" r:id="rId18"/>
    <p:sldId id="268" r:id="rId19"/>
    <p:sldId id="266" r:id="rId20"/>
    <p:sldId id="26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0F473-CB61-4599-AC94-01A0DBC576E2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2D0EC-9EB5-4B1F-BC4B-FE6BB4FD98B5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668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F0BDDE-7916-4CD2-AD77-8E8B07F942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6224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6DA1-D3E1-496C-A907-189BF9E5280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03.02.2026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EBA03-C55C-489F-B939-136CCC211C53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933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6DA1-D3E1-496C-A907-189BF9E5280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03.02.2026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EBA03-C55C-489F-B939-136CCC211C53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74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6DA1-D3E1-496C-A907-189BF9E5280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03.02.2026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EBA03-C55C-489F-B939-136CCC211C53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82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6DA1-D3E1-496C-A907-189BF9E5280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03.02.2026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EBA03-C55C-489F-B939-136CCC211C53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54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6DA1-D3E1-496C-A907-189BF9E5280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03.02.2026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EBA03-C55C-489F-B939-136CCC211C53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123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6DA1-D3E1-496C-A907-189BF9E5280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03.02.2026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EBA03-C55C-489F-B939-136CCC211C53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939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6DA1-D3E1-496C-A907-189BF9E5280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03.02.2026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EBA03-C55C-489F-B939-136CCC211C53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143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6DA1-D3E1-496C-A907-189BF9E5280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03.02.2026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EBA03-C55C-489F-B939-136CCC211C53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17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6DA1-D3E1-496C-A907-189BF9E5280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03.02.2026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EBA03-C55C-489F-B939-136CCC211C53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06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6DA1-D3E1-496C-A907-189BF9E5280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03.02.2026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EBA03-C55C-489F-B939-136CCC211C53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123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6DA1-D3E1-496C-A907-189BF9E5280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03.02.2026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EBA03-C55C-489F-B939-136CCC211C53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520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11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87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50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83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83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02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64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66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4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38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52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07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54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61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26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49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88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67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05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57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52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45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41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66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21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9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44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78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1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1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4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38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1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39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82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46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41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4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83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04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57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38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72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17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0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80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47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12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36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36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58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96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56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16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56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01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6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09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68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52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31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37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17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39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43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43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9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0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20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76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78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82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95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92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12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9685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16110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47633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038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99889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3291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76166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01503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690506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2060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1946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80762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816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991423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61259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03896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59754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65856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73969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44887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67060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858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D6DA1-D3E1-496C-A907-189BF9E5280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03.02.2026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EBA03-C55C-489F-B939-136CCC211C53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73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8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176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868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4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97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61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9389A218-1BD9-44B7-AD25-60C220420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03.02.2026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1C5C7EFC-FB93-4B0A-97A4-5DFF6022B2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/>
              <a:t>‹№›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52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0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9FF576-4138-4AF2-9349-B59BDEB1089F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03.02.2026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90EE3-CA29-43B6-BCFE-BF248B07ADC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819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9.xml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00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1717675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1717675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75"/>
            <a:ext cx="12192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Содержимое 7" descr="580b585b2edbce24c47b276e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38678" y="3571876"/>
            <a:ext cx="2809868" cy="2809868"/>
          </a:xfrm>
        </p:spPr>
      </p:pic>
      <p:sp>
        <p:nvSpPr>
          <p:cNvPr id="9" name="Прямоугольник 8"/>
          <p:cNvSpPr/>
          <p:nvPr/>
        </p:nvSpPr>
        <p:spPr>
          <a:xfrm>
            <a:off x="2952728" y="857233"/>
            <a:ext cx="670901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/>
              </a:rPr>
              <a:t>Розв’язування задач </a:t>
            </a:r>
          </a:p>
          <a:p>
            <a:pPr algn="ctr"/>
            <a:r>
              <a:rPr lang="uk-UA" sz="54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/>
              </a:rPr>
              <a:t>за допомогою систем</a:t>
            </a:r>
          </a:p>
          <a:p>
            <a:pPr algn="ctr"/>
            <a:r>
              <a:rPr lang="uk-UA" sz="54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63000"/>
                        <a:sat val="105000"/>
                      </a:srgbClr>
                    </a:gs>
                    <a:gs pos="90000">
                      <a:srgbClr val="4F81BD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/>
              </a:rPr>
              <a:t> лінійних рівнянь</a:t>
            </a:r>
          </a:p>
        </p:txBody>
      </p:sp>
    </p:spTree>
    <p:extLst>
      <p:ext uri="{BB962C8B-B14F-4D97-AF65-F5344CB8AC3E}">
        <p14:creationId xmlns:p14="http://schemas.microsoft.com/office/powerpoint/2010/main" val="3386931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71673" y="385468"/>
            <a:ext cx="9380095" cy="283135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1219170"/>
            <a:r>
              <a:rPr lang="uk-UA" sz="3733" b="1" i="1" cap="all" dirty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Розум полягає </a:t>
            </a:r>
          </a:p>
          <a:p>
            <a:pPr algn="ctr" defTabSz="1219170"/>
            <a:r>
              <a:rPr lang="uk-UA" sz="3733" b="1" i="1" cap="all" dirty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не лише у знаннях,</a:t>
            </a:r>
          </a:p>
          <a:p>
            <a:pPr algn="ctr" defTabSz="1219170"/>
            <a:r>
              <a:rPr lang="uk-UA" sz="3733" b="1" i="1" cap="all" dirty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а й у вмінні застосовувати </a:t>
            </a:r>
          </a:p>
          <a:p>
            <a:pPr algn="ctr" defTabSz="1219170"/>
            <a:r>
              <a:rPr lang="uk-UA" sz="3733" b="1" i="1" cap="all" dirty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ці знання. </a:t>
            </a:r>
          </a:p>
          <a:p>
            <a:pPr algn="ctr" defTabSz="1219170"/>
            <a:r>
              <a:rPr lang="uk-UA" sz="2667" b="1" i="1" cap="all" dirty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</a:t>
            </a:r>
            <a:r>
              <a:rPr lang="uk-UA" sz="2667" b="1" i="1" cap="all" dirty="0" err="1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Арістотель</a:t>
            </a:r>
            <a:endParaRPr lang="uk-UA" sz="2667" b="1" cap="all" dirty="0">
              <a:ln w="0"/>
              <a:gradFill flip="none">
                <a:gsLst>
                  <a:gs pos="0">
                    <a:srgbClr val="5B9BD5">
                      <a:tint val="75000"/>
                      <a:shade val="75000"/>
                      <a:satMod val="170000"/>
                    </a:srgbClr>
                  </a:gs>
                  <a:gs pos="49000">
                    <a:srgbClr val="5B9BD5">
                      <a:tint val="88000"/>
                      <a:shade val="65000"/>
                      <a:satMod val="172000"/>
                    </a:srgbClr>
                  </a:gs>
                  <a:gs pos="50000">
                    <a:srgbClr val="5B9BD5">
                      <a:shade val="65000"/>
                      <a:satMod val="130000"/>
                    </a:srgbClr>
                  </a:gs>
                  <a:gs pos="92000">
                    <a:srgbClr val="5B9BD5">
                      <a:shade val="50000"/>
                      <a:satMod val="120000"/>
                    </a:srgbClr>
                  </a:gs>
                  <a:gs pos="100000">
                    <a:srgbClr val="5B9BD5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56438" y="2281279"/>
            <a:ext cx="2292351" cy="343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2924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359637" y="606956"/>
            <a:ext cx="9347200" cy="3786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43411" algn="just" defTabSz="1219170"/>
            <a:r>
              <a:rPr lang="uk-UA" sz="2667" dirty="0">
                <a:solidFill>
                  <a:prstClr val="black"/>
                </a:solidFill>
                <a:latin typeface="Calibri"/>
              </a:rPr>
              <a:t>Щоб розв’язати задачу за допомогою системи лінійних рівнянь, потрібно:</a:t>
            </a:r>
          </a:p>
          <a:p>
            <a:pPr indent="243411" algn="just" defTabSz="1219170"/>
            <a:r>
              <a:rPr lang="uk-UA" sz="2667" dirty="0">
                <a:solidFill>
                  <a:prstClr val="black"/>
                </a:solidFill>
                <a:latin typeface="Calibri"/>
              </a:rPr>
              <a:t>1) позначити невідомі величини змінними (х та у);</a:t>
            </a:r>
          </a:p>
          <a:p>
            <a:pPr indent="243411" algn="just" defTabSz="1219170"/>
            <a:r>
              <a:rPr lang="uk-UA" sz="2667" dirty="0">
                <a:solidFill>
                  <a:prstClr val="black"/>
                </a:solidFill>
                <a:latin typeface="Calibri"/>
              </a:rPr>
              <a:t>2) відповідно до умови задачі скласти систему рівнянь;</a:t>
            </a:r>
          </a:p>
          <a:p>
            <a:pPr indent="243411" algn="just" defTabSz="1219170"/>
            <a:r>
              <a:rPr lang="uk-UA" sz="2667" dirty="0">
                <a:solidFill>
                  <a:prstClr val="black"/>
                </a:solidFill>
                <a:latin typeface="Calibri"/>
              </a:rPr>
              <a:t>3) розв’язати отриману систему (будь-яким зручним способом);</a:t>
            </a:r>
          </a:p>
          <a:p>
            <a:pPr indent="243411" algn="just" defTabSz="1219170"/>
            <a:r>
              <a:rPr lang="uk-UA" sz="2667" dirty="0">
                <a:solidFill>
                  <a:prstClr val="black"/>
                </a:solidFill>
                <a:latin typeface="Calibri"/>
              </a:rPr>
              <a:t>4) проаналізувати знайдені значення змінних відповідно до умови задачі;</a:t>
            </a:r>
          </a:p>
          <a:p>
            <a:pPr indent="243411" algn="just" defTabSz="1219170"/>
            <a:r>
              <a:rPr lang="uk-UA" sz="2667" dirty="0">
                <a:solidFill>
                  <a:prstClr val="black"/>
                </a:solidFill>
                <a:latin typeface="Calibri"/>
              </a:rPr>
              <a:t>5) дати відповідь на запитання задачі.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142" y="3499665"/>
            <a:ext cx="3365737" cy="200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443464" y="0"/>
            <a:ext cx="7660109" cy="779765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1219170"/>
            <a:r>
              <a:rPr lang="uk-UA" sz="4267" b="1" cap="all" dirty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Теоретичний матеріал</a:t>
            </a:r>
          </a:p>
        </p:txBody>
      </p:sp>
    </p:spTree>
    <p:extLst>
      <p:ext uri="{BB962C8B-B14F-4D97-AF65-F5344CB8AC3E}">
        <p14:creationId xmlns:p14="http://schemas.microsoft.com/office/powerpoint/2010/main" val="76859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5935" y="125407"/>
            <a:ext cx="5092700" cy="910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8213" y="892147"/>
            <a:ext cx="9022080" cy="478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9864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endParaRPr lang="uk-UA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uk-UA"/>
          </a:p>
        </p:txBody>
      </p:sp>
      <p:pic>
        <p:nvPicPr>
          <p:cNvPr id="4" name="Picture 2" descr="H:\Documents and Settings\Aida\Рабочий стол\текстуры и фоны, клипарты\новеньки картинки\ufficio04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76" y="5373689"/>
            <a:ext cx="3027363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22629" cy="693782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5" name="WordArt 11"/>
          <p:cNvSpPr>
            <a:spLocks noChangeArrowheads="1" noChangeShapeType="1" noTextEdit="1"/>
          </p:cNvSpPr>
          <p:nvPr/>
        </p:nvSpPr>
        <p:spPr bwMode="auto">
          <a:xfrm>
            <a:off x="4295775" y="274638"/>
            <a:ext cx="3600450" cy="889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0" cap="none" spc="0" normalizeH="0" baseline="0" noProof="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9227" name="WordArt 20"/>
          <p:cNvSpPr>
            <a:spLocks noChangeArrowheads="1" noChangeShapeType="1" noTextEdit="1"/>
          </p:cNvSpPr>
          <p:nvPr/>
        </p:nvSpPr>
        <p:spPr bwMode="auto">
          <a:xfrm>
            <a:off x="1919289" y="2217739"/>
            <a:ext cx="8497887" cy="2566987"/>
          </a:xfrm>
          <a:prstGeom prst="rect">
            <a:avLst/>
          </a:prstGeom>
        </p:spPr>
        <p:txBody>
          <a:bodyPr wrap="none" fromWordArt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</a:t>
            </a:r>
            <a:endParaRPr kumimoji="0" lang="uk-UA" sz="3600" b="0" i="0" u="none" strike="noStrike" kern="1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6824" y="-112652"/>
            <a:ext cx="11535176" cy="8048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Приклади задач на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складання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системи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рівняння</a:t>
            </a:r>
            <a:endParaRPr lang="ru-RU" sz="2400" dirty="0">
              <a:solidFill>
                <a:srgbClr val="0000CC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Сума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двох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чисел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дорівнює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108.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число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більше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від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іншого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7,4.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Знайдіть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ці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числа.</a:t>
            </a:r>
            <a:r>
              <a:rPr kumimoji="0" lang="ru-RU" sz="24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</a:t>
            </a:r>
            <a:r>
              <a:rPr kumimoji="0" lang="uk-U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Розв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uk-U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язання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Нехай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 – перше число</a:t>
            </a:r>
            <a:r>
              <a:rPr kumimoji="0" lang="ru-RU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, а 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– друге число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Оскільки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сума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двох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чисел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дорівнює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108, то одержимо рівняння: х + у=108.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На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основі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другої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частини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умови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задачі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одержимо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таке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рівняння: х – у=7,4.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Маємо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систему: 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 + у=108,    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х – у =7,4;         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>
              <a:spcAft>
                <a:spcPts val="800"/>
              </a:spcAft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uk-UA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2х = 115,4 , </a:t>
            </a:r>
          </a:p>
          <a:p>
            <a:pPr lvl="0">
              <a:defRPr/>
            </a:pPr>
            <a:r>
              <a:rPr lang="uk-UA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400" dirty="0">
                <a:solidFill>
                  <a:prstClr val="black"/>
                </a:solidFill>
              </a:rPr>
              <a:t>х + у=108;                                                                                                                                              </a:t>
            </a:r>
          </a:p>
          <a:p>
            <a:pPr lvl="0"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uk-UA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х=57,7,</a:t>
            </a:r>
          </a:p>
          <a:p>
            <a:pPr lvl="0">
              <a:spcAft>
                <a:spcPts val="800"/>
              </a:spcAft>
              <a:defRPr/>
            </a:pPr>
            <a:r>
              <a:rPr lang="uk-UA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57,7 + у =108,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х=57,7,           </a:t>
            </a:r>
          </a:p>
          <a:p>
            <a:pPr lvl="0">
              <a:spcAft>
                <a:spcPts val="800"/>
              </a:spcAft>
            </a:pPr>
            <a:r>
              <a:rPr lang="uk-UA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у=50,3.                             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Отже, перше число 57,7 , а друге - 50,3.  </a:t>
            </a:r>
          </a:p>
          <a:p>
            <a:pPr lvl="0">
              <a:spcAft>
                <a:spcPts val="800"/>
              </a:spcAft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Відповідь:  57,7;  50,3.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     </a:t>
            </a:r>
            <a:r>
              <a:rPr lang="uk-UA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88686" y="1889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58" descr="смайлик Здорово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0937" y="5349875"/>
            <a:ext cx="15113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Левая фигурная скобка 1"/>
          <p:cNvSpPr/>
          <p:nvPr/>
        </p:nvSpPr>
        <p:spPr>
          <a:xfrm>
            <a:off x="773075" y="2550273"/>
            <a:ext cx="94896" cy="806027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700818" y="3449331"/>
            <a:ext cx="171220" cy="812007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Левая фигурная скобка 8"/>
          <p:cNvSpPr/>
          <p:nvPr/>
        </p:nvSpPr>
        <p:spPr>
          <a:xfrm>
            <a:off x="711450" y="4346633"/>
            <a:ext cx="123250" cy="760461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Левая фигурная скобка 9"/>
          <p:cNvSpPr/>
          <p:nvPr/>
        </p:nvSpPr>
        <p:spPr>
          <a:xfrm>
            <a:off x="700818" y="5217185"/>
            <a:ext cx="127093" cy="78267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820570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2" grpId="0" animBg="1"/>
      <p:bldP spid="5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96364" y="1572848"/>
            <a:ext cx="2252355" cy="15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51317" y="2584289"/>
            <a:ext cx="671761" cy="635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583" y="4231382"/>
            <a:ext cx="965668" cy="1520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2784874" y="1248495"/>
            <a:ext cx="89382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uk-UA" sz="2400" dirty="0">
                <a:solidFill>
                  <a:prstClr val="black"/>
                </a:solidFill>
                <a:latin typeface="Calibri"/>
              </a:rPr>
              <a:t>Нехай ціна зошита </a:t>
            </a:r>
            <a:r>
              <a:rPr lang="uk-UA" sz="2400" b="1" i="1" dirty="0">
                <a:solidFill>
                  <a:prstClr val="black"/>
                </a:solidFill>
                <a:latin typeface="Calibri"/>
              </a:rPr>
              <a:t>х грн., а олівця – у грн.</a:t>
            </a:r>
            <a:r>
              <a:rPr lang="uk-UA" sz="2400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defTabSz="1219170"/>
            <a:r>
              <a:rPr lang="uk-UA" sz="2400" dirty="0">
                <a:solidFill>
                  <a:prstClr val="black"/>
                </a:solidFill>
                <a:latin typeface="Calibri"/>
              </a:rPr>
              <a:t>За 2 олівці заплатили </a:t>
            </a:r>
            <a:r>
              <a:rPr lang="uk-UA" sz="2400" i="1" dirty="0">
                <a:solidFill>
                  <a:prstClr val="black"/>
                </a:solidFill>
                <a:latin typeface="Calibri"/>
              </a:rPr>
              <a:t>2х грн., а за 3 зошити – 3у грн. </a:t>
            </a:r>
          </a:p>
          <a:p>
            <a:pPr defTabSz="1219170"/>
            <a:r>
              <a:rPr lang="uk-UA" sz="2400" i="1" dirty="0">
                <a:solidFill>
                  <a:prstClr val="black"/>
                </a:solidFill>
                <a:latin typeface="Calibri"/>
              </a:rPr>
              <a:t>Разом за них  заплатили 9 грн.:    </a:t>
            </a:r>
            <a:r>
              <a:rPr lang="uk-UA" sz="2400" i="1" u="sng" dirty="0">
                <a:solidFill>
                  <a:prstClr val="black"/>
                </a:solidFill>
                <a:latin typeface="Calibri"/>
              </a:rPr>
              <a:t>2х + 3у = 9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84874" y="3052948"/>
            <a:ext cx="7388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uk-UA" sz="2400" dirty="0">
                <a:solidFill>
                  <a:prstClr val="black"/>
                </a:solidFill>
                <a:latin typeface="Calibri"/>
              </a:rPr>
              <a:t>За 3 олівці заплатили </a:t>
            </a:r>
            <a:r>
              <a:rPr lang="uk-UA" sz="2400" i="1" dirty="0">
                <a:solidFill>
                  <a:prstClr val="black"/>
                </a:solidFill>
                <a:latin typeface="Calibri"/>
              </a:rPr>
              <a:t>3х грн., а за 2 зошити – 2у грн. </a:t>
            </a:r>
          </a:p>
          <a:p>
            <a:pPr defTabSz="1219170"/>
            <a:r>
              <a:rPr lang="uk-UA" sz="2400" i="1" dirty="0">
                <a:solidFill>
                  <a:prstClr val="black"/>
                </a:solidFill>
                <a:latin typeface="Calibri"/>
              </a:rPr>
              <a:t>Разом за них  заплатили 8,5 грн.: </a:t>
            </a:r>
            <a:r>
              <a:rPr lang="uk-UA" sz="2400" i="1" u="sng" dirty="0">
                <a:solidFill>
                  <a:prstClr val="black"/>
                </a:solidFill>
                <a:latin typeface="Calibri"/>
              </a:rPr>
              <a:t>3х + 2у = 8,5</a:t>
            </a:r>
          </a:p>
        </p:txBody>
      </p:sp>
      <p:sp>
        <p:nvSpPr>
          <p:cNvPr id="11" name="Прямоугольник 2"/>
          <p:cNvSpPr/>
          <p:nvPr/>
        </p:nvSpPr>
        <p:spPr>
          <a:xfrm>
            <a:off x="2485476" y="411078"/>
            <a:ext cx="1091445" cy="74898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1219170"/>
            <a:r>
              <a:rPr lang="ru-RU" sz="4267" b="1" dirty="0">
                <a:solidFill>
                  <a:srgbClr val="0070C0"/>
                </a:solidFill>
                <a:latin typeface="Calibri"/>
              </a:rPr>
              <a:t>№</a:t>
            </a:r>
            <a:r>
              <a:rPr lang="uk-UA" sz="4267" b="1" dirty="0">
                <a:solidFill>
                  <a:srgbClr val="0070C0"/>
                </a:solidFill>
                <a:latin typeface="Calibri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247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1529" y="146297"/>
            <a:ext cx="8774072" cy="927017"/>
          </a:xfrm>
        </p:spPr>
        <p:txBody>
          <a:bodyPr>
            <a:normAutofit fontScale="90000"/>
          </a:bodyPr>
          <a:lstStyle/>
          <a:p>
            <a:r>
              <a:rPr lang="uk-UA" sz="5333" b="1" i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Розв’яжемо систему рівнянь:</a:t>
            </a:r>
            <a:endParaRPr lang="uk-U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1484" y="1240744"/>
            <a:ext cx="1926669" cy="93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7836" y="2206383"/>
            <a:ext cx="2803117" cy="102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165" y="3301567"/>
            <a:ext cx="2751016" cy="102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68021" y="4444610"/>
            <a:ext cx="1271303" cy="484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61573" y="4431763"/>
            <a:ext cx="2146625" cy="991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6606862" y="1254985"/>
            <a:ext cx="53833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19170"/>
            <a:r>
              <a:rPr lang="uk-UA" sz="2800" dirty="0">
                <a:solidFill>
                  <a:prstClr val="black"/>
                </a:solidFill>
                <a:latin typeface="Calibri"/>
              </a:rPr>
              <a:t>Отже,</a:t>
            </a:r>
            <a:r>
              <a:rPr lang="uk-UA" sz="2800" i="1" dirty="0">
                <a:solidFill>
                  <a:prstClr val="black"/>
                </a:solidFill>
              </a:rPr>
              <a:t> ціна олівця 1грн.50 к.,</a:t>
            </a:r>
          </a:p>
          <a:p>
            <a:pPr lvl="0" defTabSz="1219170"/>
            <a:r>
              <a:rPr lang="uk-UA" sz="2800" i="1" dirty="0">
                <a:solidFill>
                  <a:prstClr val="black"/>
                </a:solidFill>
              </a:rPr>
              <a:t>                         а зошита  2 грн.</a:t>
            </a:r>
          </a:p>
          <a:p>
            <a:pPr defTabSz="1219170"/>
            <a:r>
              <a:rPr lang="uk-UA" sz="2400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398565" y="2720263"/>
            <a:ext cx="4723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uk-UA" sz="2800" b="1" i="1" u="sng" dirty="0">
                <a:solidFill>
                  <a:prstClr val="black"/>
                </a:solidFill>
                <a:latin typeface="Calibri"/>
              </a:rPr>
              <a:t>Відповідь: </a:t>
            </a:r>
            <a:r>
              <a:rPr lang="uk-UA" sz="2800" i="1" dirty="0">
                <a:solidFill>
                  <a:prstClr val="black"/>
                </a:solidFill>
                <a:latin typeface="Calibri"/>
              </a:rPr>
              <a:t>1грн.50 к.,  2 грн.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12293" y="4879298"/>
            <a:ext cx="17780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3х+2у=8,5;</a:t>
            </a:r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3256845" y="4470423"/>
            <a:ext cx="155448" cy="9144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7723979" y="4444610"/>
            <a:ext cx="155448" cy="9144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879427" y="4455694"/>
            <a:ext cx="11576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у=2,</a:t>
            </a:r>
          </a:p>
          <a:p>
            <a:r>
              <a:rPr lang="ru-RU" sz="2800" dirty="0"/>
              <a:t>3х=4,5</a:t>
            </a:r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9152897" y="4444610"/>
            <a:ext cx="155448" cy="9144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368629" y="4450568"/>
            <a:ext cx="10663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у=2,</a:t>
            </a:r>
          </a:p>
          <a:p>
            <a:r>
              <a:rPr lang="ru-RU" sz="2800" dirty="0"/>
              <a:t>х=1,5.</a:t>
            </a:r>
          </a:p>
        </p:txBody>
      </p:sp>
    </p:spTree>
    <p:extLst>
      <p:ext uri="{BB962C8B-B14F-4D97-AF65-F5344CB8AC3E}">
        <p14:creationId xmlns:p14="http://schemas.microsoft.com/office/powerpoint/2010/main" val="408304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3" grpId="0"/>
      <p:bldP spid="4" grpId="0" animBg="1"/>
      <p:bldP spid="5" grpId="0" animBg="1"/>
      <p:bldP spid="6" grpId="0"/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2"/>
          <p:cNvSpPr/>
          <p:nvPr/>
        </p:nvSpPr>
        <p:spPr>
          <a:xfrm>
            <a:off x="2157047" y="161058"/>
            <a:ext cx="1091445" cy="74898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1219170"/>
            <a:r>
              <a:rPr lang="ru-RU" sz="4267" b="1" dirty="0">
                <a:solidFill>
                  <a:srgbClr val="0070C0"/>
                </a:solidFill>
                <a:latin typeface="Calibri"/>
              </a:rPr>
              <a:t>№</a:t>
            </a:r>
            <a:r>
              <a:rPr lang="uk-UA" sz="4267" b="1" dirty="0">
                <a:solidFill>
                  <a:srgbClr val="0070C0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41673" y="585072"/>
            <a:ext cx="89640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9824" algn="just" defTabSz="1219170"/>
            <a:r>
              <a:rPr lang="uk-UA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 спортивній секцій тренується 28 дітей, причому хлопців на 6 більше, ніж дівчат. Скільки хлопців та дівчат відвідує секцію?</a:t>
            </a:r>
          </a:p>
          <a:p>
            <a:pPr indent="359824" algn="ctr" defTabSz="1219170"/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Розв’язування</a:t>
            </a:r>
          </a:p>
          <a:p>
            <a:pPr indent="359824" algn="just" defTabSz="1219170"/>
            <a:r>
              <a:rPr lang="uk-UA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Нехай х – кількість хлопців, а у – кількість дівчат. Тоді,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851615" y="2681099"/>
                <a:ext cx="1944314" cy="9161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17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+6,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=28;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sz="240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1615" y="2681099"/>
                <a:ext cx="1944314" cy="9161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851615" y="3633599"/>
                <a:ext cx="1944314" cy="9161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17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=6,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=28;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sz="240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1615" y="3633599"/>
                <a:ext cx="1944314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848815" y="2681099"/>
                <a:ext cx="195803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170"/>
                <a14:m>
                  <m:oMath xmlns:m="http://schemas.openxmlformats.org/officeDocument/2006/math">
                    <m:r>
                      <a:rPr lang="uk-UA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=17</m:t>
                    </m:r>
                  </m:oMath>
                </a14:m>
                <a:r>
                  <a:rPr lang="uk-UA" sz="2400" dirty="0">
                    <a:solidFill>
                      <a:prstClr val="black"/>
                    </a:solidFill>
                    <a:latin typeface="Calibri"/>
                  </a:rPr>
                  <a:t>,</a:t>
                </a:r>
                <a:r>
                  <a:rPr lang="en-US" sz="2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uk-UA" sz="2400" dirty="0">
                    <a:solidFill>
                      <a:prstClr val="black"/>
                    </a:solidFill>
                    <a:latin typeface="Calibri"/>
                  </a:rPr>
                  <a:t> </a:t>
                </a:r>
              </a:p>
              <a:p>
                <a:pPr defTabSz="1219170"/>
                <a14:m>
                  <m:oMath xmlns:m="http://schemas.openxmlformats.org/officeDocument/2006/math">
                    <m:r>
                      <a:rPr lang="uk-UA" sz="2400" i="1">
                        <a:solidFill>
                          <a:prstClr val="black"/>
                        </a:solidFill>
                        <a:latin typeface="Cambria Math"/>
                      </a:rPr>
                      <m:t>17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=28;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libri"/>
                  </a:rPr>
                  <a:t> </a:t>
                </a:r>
              </a:p>
              <a:p>
                <a:pPr defTabSz="1219170"/>
                <a:endParaRPr lang="uk-UA" sz="240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815" y="2681099"/>
                <a:ext cx="1958037" cy="1200329"/>
              </a:xfrm>
              <a:prstGeom prst="rect">
                <a:avLst/>
              </a:prstGeom>
              <a:blipFill>
                <a:blip r:embed="rId4"/>
                <a:stretch>
                  <a:fillRect l="-621" t="-40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5581131" y="5007395"/>
            <a:ext cx="596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9824" algn="just" defTabSz="1219170"/>
            <a:r>
              <a:rPr lang="uk-UA" sz="2400" dirty="0">
                <a:solidFill>
                  <a:srgbClr val="FF0000"/>
                </a:solidFill>
                <a:latin typeface="Calibri"/>
              </a:rPr>
              <a:t>Відповідь: 17 хлопців та 11 дівчат.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2966719" y="4638064"/>
                <a:ext cx="1925592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121917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en-US" sz="24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4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=34, </m:t>
                      </m:r>
                    </m:oMath>
                  </m:oMathPara>
                </a14:m>
                <a:endParaRPr lang="uk-UA" sz="24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 defTabSz="121917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uk-UA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</a:rPr>
                        <m:t>=28;</m:t>
                      </m:r>
                    </m:oMath>
                  </m:oMathPara>
                </a14:m>
                <a:endParaRPr lang="uk-UA" sz="2400" dirty="0">
                  <a:solidFill>
                    <a:prstClr val="black"/>
                  </a:solidFill>
                </a:endParaRPr>
              </a:p>
              <a:p>
                <a:pPr lvl="0" defTabSz="1219170"/>
                <a:r>
                  <a:rPr lang="uk-UA" sz="2400" dirty="0">
                    <a:solidFill>
                      <a:prstClr val="black"/>
                    </a:solidFill>
                  </a:rPr>
                  <a:t>      </a:t>
                </a:r>
                <a:endParaRPr 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719" y="4638064"/>
                <a:ext cx="1925592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Левая фигурная скобка 3"/>
          <p:cNvSpPr/>
          <p:nvPr/>
        </p:nvSpPr>
        <p:spPr>
          <a:xfrm>
            <a:off x="2966719" y="4582911"/>
            <a:ext cx="155448" cy="9144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5771091" y="2621631"/>
            <a:ext cx="155448" cy="9144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143673" y="3699583"/>
            <a:ext cx="106150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х=17,</a:t>
            </a:r>
          </a:p>
          <a:p>
            <a:r>
              <a:rPr lang="uk-UA" sz="28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у=11</a:t>
            </a:r>
            <a:r>
              <a:rPr lang="uk-UA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ru-RU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5840796" y="3699583"/>
            <a:ext cx="155448" cy="9144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65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3" grpId="0" build="p"/>
      <p:bldP spid="11" grpId="0" build="p"/>
      <p:bldP spid="12" grpId="0"/>
      <p:bldP spid="13" grpId="0"/>
      <p:bldP spid="2" grpId="0"/>
      <p:bldP spid="4" grpId="0" animBg="1"/>
      <p:bldP spid="5" grpId="0" animBg="1"/>
      <p:bldP spid="7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endParaRPr lang="uk-UA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uk-UA"/>
          </a:p>
        </p:txBody>
      </p:sp>
      <p:pic>
        <p:nvPicPr>
          <p:cNvPr id="4" name="Picture 2" descr="H:\Documents and Settings\Aida\Рабочий стол\текстуры и фоны, клипарты\новеньки картинки\ufficio04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76" y="5373689"/>
            <a:ext cx="3027363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45181" cy="685799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 descr="H:\Documents and Settings\Aida\Рабочий стол\ff962c65118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556" y="5373689"/>
            <a:ext cx="157162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31064" y="392360"/>
            <a:ext cx="11294773" cy="1804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26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спортивному залі є легкі гирі масою х кг кожна і важкі гирі масою у кг кожна. </a:t>
            </a:r>
            <a:r>
              <a:rPr kumimoji="0" lang="uk-UA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Бодібілдер</a:t>
            </a:r>
            <a:r>
              <a:rPr kumimoji="0" lang="uk-UA" sz="26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Борис Качок зауважив, що 2 легкі гирі та 3 важкі гирі разом мають масу 65 кг, а 3 легкі гирі та 4 важкі гирі разом мають масу 90 кг. Знайдіть х і у.  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1064" y="2151816"/>
            <a:ext cx="11133755" cy="446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kumimoji="0" lang="uk-U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язання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2х+3у=65,     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3х+4у=90;  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6х+9у=195,          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-6х-8у=-180;                         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lang="uk-UA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у=15,                                             </a:t>
            </a: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2х+3у=65;                            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Отже, маса легкої гирі  10 кг, а важкої - 15 кг.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10 кг, 15 кг.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705261" y="2775891"/>
            <a:ext cx="176012" cy="78976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351711" y="2711680"/>
            <a:ext cx="0" cy="8278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Левая фигурная скобка 12"/>
          <p:cNvSpPr/>
          <p:nvPr/>
        </p:nvSpPr>
        <p:spPr>
          <a:xfrm>
            <a:off x="695552" y="3721947"/>
            <a:ext cx="176012" cy="9144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9346" y="-20673"/>
            <a:ext cx="1087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№4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54302" y="2668793"/>
            <a:ext cx="511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ˣ</a:t>
            </a:r>
            <a:r>
              <a:rPr lang="ru-RU" sz="2400" b="1" dirty="0"/>
              <a:t> </a:t>
            </a:r>
            <a:r>
              <a:rPr lang="ru-RU" sz="2400" dirty="0"/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94188" y="3129762"/>
            <a:ext cx="716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ˣ</a:t>
            </a:r>
            <a:r>
              <a:rPr lang="ru-RU" sz="2400" dirty="0"/>
              <a:t>(-2)</a:t>
            </a:r>
          </a:p>
        </p:txBody>
      </p:sp>
      <p:sp>
        <p:nvSpPr>
          <p:cNvPr id="11" name="Левая фигурная скобка 10"/>
          <p:cNvSpPr/>
          <p:nvPr/>
        </p:nvSpPr>
        <p:spPr>
          <a:xfrm>
            <a:off x="725825" y="4659855"/>
            <a:ext cx="155448" cy="9144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653990" y="4648355"/>
            <a:ext cx="86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у=15,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49273" y="5156058"/>
            <a:ext cx="1717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2х+3·15=65;</a:t>
            </a:r>
          </a:p>
        </p:txBody>
      </p:sp>
      <p:sp>
        <p:nvSpPr>
          <p:cNvPr id="15" name="Левая фигурная скобка 14"/>
          <p:cNvSpPr/>
          <p:nvPr/>
        </p:nvSpPr>
        <p:spPr>
          <a:xfrm>
            <a:off x="2471549" y="4659855"/>
            <a:ext cx="155448" cy="9144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444897" y="4623200"/>
            <a:ext cx="86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у=15,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53062" y="5144634"/>
            <a:ext cx="1484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2х+45=65;</a:t>
            </a:r>
          </a:p>
        </p:txBody>
      </p:sp>
      <p:sp>
        <p:nvSpPr>
          <p:cNvPr id="18" name="Левая фигурная скобка 17"/>
          <p:cNvSpPr/>
          <p:nvPr/>
        </p:nvSpPr>
        <p:spPr>
          <a:xfrm>
            <a:off x="4249582" y="4636347"/>
            <a:ext cx="184788" cy="9144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Левая фигурная скобка 18"/>
          <p:cNvSpPr/>
          <p:nvPr/>
        </p:nvSpPr>
        <p:spPr>
          <a:xfrm>
            <a:off x="5929254" y="4649686"/>
            <a:ext cx="155448" cy="9144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096000" y="4631882"/>
            <a:ext cx="86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у=15,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56955" y="5132520"/>
            <a:ext cx="1019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2х=20;</a:t>
            </a:r>
          </a:p>
        </p:txBody>
      </p:sp>
      <p:sp>
        <p:nvSpPr>
          <p:cNvPr id="22" name="Левая фигурная скобка 21"/>
          <p:cNvSpPr/>
          <p:nvPr/>
        </p:nvSpPr>
        <p:spPr>
          <a:xfrm>
            <a:off x="7375207" y="4675320"/>
            <a:ext cx="155448" cy="9144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7559684" y="4645221"/>
            <a:ext cx="86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у=15,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65701" y="5112590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х=10.</a:t>
            </a:r>
          </a:p>
        </p:txBody>
      </p:sp>
    </p:spTree>
    <p:extLst>
      <p:ext uri="{BB962C8B-B14F-4D97-AF65-F5344CB8AC3E}">
        <p14:creationId xmlns:p14="http://schemas.microsoft.com/office/powerpoint/2010/main" val="3482319469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3" grpId="0" animBg="1"/>
      <p:bldP spid="2" grpId="0"/>
      <p:bldP spid="5" grpId="0"/>
      <p:bldP spid="9" grpId="0"/>
      <p:bldP spid="11" grpId="0" animBg="1"/>
      <p:bldP spid="15" grpId="0" animBg="1"/>
      <p:bldP spid="18" grpId="0" animBg="1"/>
      <p:bldP spid="19" grpId="0" animBg="1"/>
      <p:bldP spid="22" grpId="0" animBg="1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ChangeArrowheads="1"/>
          </p:cNvSpPr>
          <p:nvPr/>
        </p:nvSpPr>
        <p:spPr bwMode="auto">
          <a:xfrm>
            <a:off x="4738689" y="765176"/>
            <a:ext cx="2714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br>
              <a:rPr lang="uk-UA" altLang="ru-RU" b="1">
                <a:solidFill>
                  <a:srgbClr val="006699"/>
                </a:solidFill>
              </a:rPr>
            </a:br>
            <a:r>
              <a:rPr lang="uk-UA" altLang="ru-RU" b="1">
                <a:solidFill>
                  <a:srgbClr val="006699"/>
                </a:solidFill>
              </a:rPr>
              <a:t>( підсумки уроку)</a:t>
            </a:r>
          </a:p>
        </p:txBody>
      </p:sp>
      <p:sp>
        <p:nvSpPr>
          <p:cNvPr id="28675" name="WordArt 6"/>
          <p:cNvSpPr>
            <a:spLocks noChangeArrowheads="1" noChangeShapeType="1" noTextEdit="1"/>
          </p:cNvSpPr>
          <p:nvPr/>
        </p:nvSpPr>
        <p:spPr bwMode="auto">
          <a:xfrm>
            <a:off x="4943475" y="404813"/>
            <a:ext cx="2592388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Рефлексія</a:t>
            </a:r>
          </a:p>
        </p:txBody>
      </p:sp>
      <p:graphicFrame>
        <p:nvGraphicFramePr>
          <p:cNvPr id="22576" name="Group 48"/>
          <p:cNvGraphicFramePr>
            <a:graphicFrameLocks noGrp="1"/>
          </p:cNvGraphicFramePr>
          <p:nvPr/>
        </p:nvGraphicFramePr>
        <p:xfrm>
          <a:off x="1774825" y="1484313"/>
          <a:ext cx="8713788" cy="4354512"/>
        </p:xfrm>
        <a:graphic>
          <a:graphicData uri="http://schemas.openxmlformats.org/drawingml/2006/table">
            <a:tbl>
              <a:tblPr/>
              <a:tblGrid>
                <a:gridCol w="290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3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45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Мені все зрозуміло.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Запитань немає.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Мені нічого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не зрозуміло.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У мен</a:t>
                      </a:r>
                      <a:r>
                        <a:rPr kumimoji="0" lang="uk-UA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е</a:t>
                      </a:r>
                      <a:endParaRPr kumimoji="0" lang="ru-RU" sz="28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є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запитання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.</a:t>
                      </a:r>
                      <a:endParaRPr kumimoji="0" lang="ru-RU" sz="28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995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8690" name="Picture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3141663"/>
            <a:ext cx="2663825" cy="22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1" name="Picture 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9" y="3141664"/>
            <a:ext cx="287972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2" name="Picture 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89" y="3141664"/>
            <a:ext cx="2879725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926902"/>
      </p:ext>
    </p:extLst>
  </p:cSld>
  <p:clrMapOvr>
    <a:masterClrMapping/>
  </p:clrMapOvr>
  <p:transition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2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dcy;&amp;ocy;&amp;mcy;&amp;acy;&amp;shcy;&amp;ncy;&amp;iecy;&amp;iecy; &amp;zcy;&amp;acy;&amp;dcy;&amp;acy;&amp;ncy;&amp;icy;&amp;iecy;&quot;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36471" y="2895372"/>
            <a:ext cx="3252821" cy="308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4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dcy;&amp;ocy;&amp;mcy;&amp;acy;&amp;shcy;&amp;ncy;&amp;iecy;&amp;iecy; &amp;zcy;&amp;acy;&amp;dcy;&amp;acy;&amp;ncy;&amp;icy;&amp;iecy;&quot;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77" y="2159000"/>
            <a:ext cx="3937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02_pause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412148" y="3323935"/>
            <a:ext cx="812800" cy="8128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15801" y="1265954"/>
            <a:ext cx="88756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ru-RU" sz="4000" dirty="0" err="1"/>
              <a:t>Переглянути</a:t>
            </a:r>
            <a:r>
              <a:rPr lang="ru-RU" sz="4000" dirty="0"/>
              <a:t> </a:t>
            </a:r>
            <a:r>
              <a:rPr lang="ru-RU" sz="4000" dirty="0" err="1"/>
              <a:t>презентацію</a:t>
            </a:r>
            <a:br>
              <a:rPr lang="ru-RU" sz="6000" dirty="0"/>
            </a:br>
            <a:r>
              <a:rPr lang="ru-RU" sz="4000" dirty="0"/>
              <a:t>Розв'язати №14є1, 14.2</a:t>
            </a:r>
            <a:endParaRPr lang="uk-UA" sz="6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98406" y="291683"/>
            <a:ext cx="8116581" cy="943785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1219170"/>
            <a:r>
              <a:rPr lang="uk-UA" sz="5333" b="1" cap="all" dirty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Домашнє завдання</a:t>
            </a:r>
            <a:endParaRPr lang="uk-UA" sz="5333" b="1" cap="all" dirty="0">
              <a:ln w="0"/>
              <a:gradFill flip="none">
                <a:gsLst>
                  <a:gs pos="0">
                    <a:srgbClr val="5B9BD5">
                      <a:tint val="75000"/>
                      <a:shade val="75000"/>
                      <a:satMod val="170000"/>
                    </a:srgbClr>
                  </a:gs>
                  <a:gs pos="49000">
                    <a:srgbClr val="5B9BD5">
                      <a:tint val="88000"/>
                      <a:shade val="65000"/>
                      <a:satMod val="172000"/>
                    </a:srgbClr>
                  </a:gs>
                  <a:gs pos="50000">
                    <a:srgbClr val="5B9BD5">
                      <a:shade val="65000"/>
                      <a:satMod val="130000"/>
                    </a:srgbClr>
                  </a:gs>
                  <a:gs pos="92000">
                    <a:srgbClr val="5B9BD5">
                      <a:shade val="50000"/>
                      <a:satMod val="120000"/>
                    </a:srgbClr>
                  </a:gs>
                  <a:gs pos="100000">
                    <a:srgbClr val="5B9BD5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593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97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640</Words>
  <Application>Microsoft Office PowerPoint</Application>
  <PresentationFormat>Широкий екран</PresentationFormat>
  <Paragraphs>104</Paragraphs>
  <Slides>11</Slides>
  <Notes>1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10</vt:i4>
      </vt:variant>
      <vt:variant>
        <vt:lpstr>Заголовки слайдів</vt:lpstr>
      </vt:variant>
      <vt:variant>
        <vt:i4>11</vt:i4>
      </vt:variant>
    </vt:vector>
  </HeadingPairs>
  <TitlesOfParts>
    <vt:vector size="30" baseType="lpstr">
      <vt:lpstr>Arial</vt:lpstr>
      <vt:lpstr>Arial Unicode MS</vt:lpstr>
      <vt:lpstr>Calibri</vt:lpstr>
      <vt:lpstr>Calibri Light</vt:lpstr>
      <vt:lpstr>Cambria</vt:lpstr>
      <vt:lpstr>Cambria Math</vt:lpstr>
      <vt:lpstr>Impact</vt:lpstr>
      <vt:lpstr>Times New Roman</vt:lpstr>
      <vt:lpstr>Verdana</vt:lpstr>
      <vt:lpstr>1_Тема Office</vt:lpstr>
      <vt:lpstr>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Розв’яжемо систему рівнянь: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14</cp:revision>
  <dcterms:created xsi:type="dcterms:W3CDTF">2022-04-02T09:15:55Z</dcterms:created>
  <dcterms:modified xsi:type="dcterms:W3CDTF">2026-02-02T22:47:39Z</dcterms:modified>
</cp:coreProperties>
</file>