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2" r:id="rId3"/>
    <p:sldId id="273" r:id="rId4"/>
    <p:sldId id="275" r:id="rId5"/>
    <p:sldId id="270" r:id="rId6"/>
    <p:sldId id="271" r:id="rId7"/>
    <p:sldId id="274" r:id="rId8"/>
    <p:sldId id="276" r:id="rId9"/>
    <p:sldId id="277" r:id="rId10"/>
    <p:sldId id="278" r:id="rId11"/>
    <p:sldId id="279" r:id="rId12"/>
    <p:sldId id="280" r:id="rId13"/>
    <p:sldId id="260" r:id="rId14"/>
    <p:sldId id="261" r:id="rId15"/>
    <p:sldId id="262" r:id="rId16"/>
    <p:sldId id="263" r:id="rId17"/>
    <p:sldId id="266" r:id="rId18"/>
    <p:sldId id="269" r:id="rId19"/>
    <p:sldId id="283" r:id="rId20"/>
    <p:sldId id="282" r:id="rId21"/>
    <p:sldId id="281" r:id="rId22"/>
    <p:sldId id="284" r:id="rId23"/>
    <p:sldId id="285" r:id="rId24"/>
    <p:sldId id="286" r:id="rId25"/>
    <p:sldId id="287" r:id="rId26"/>
    <p:sldId id="288" r:id="rId27"/>
    <p:sldId id="289" r:id="rId28"/>
    <p:sldId id="290" r:id="rId29"/>
    <p:sldId id="291" r:id="rId30"/>
    <p:sldId id="292" r:id="rId31"/>
    <p:sldId id="293" r:id="rId32"/>
    <p:sldId id="295" r:id="rId33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543" autoAdjust="0"/>
    <p:restoredTop sz="94652" autoAdjust="0"/>
  </p:normalViewPr>
  <p:slideViewPr>
    <p:cSldViewPr>
      <p:cViewPr varScale="1">
        <p:scale>
          <a:sx n="68" d="100"/>
          <a:sy n="68" d="100"/>
        </p:scale>
        <p:origin x="1530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A84D2E-6347-41A6-8CCD-F82FA2122EA4}" type="slidenum">
              <a:rPr lang="es-ES"/>
              <a:pPr/>
              <a:t>‹№›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C85CCE-79AC-4C90-AC85-24B17B13992B}" type="slidenum">
              <a:rPr lang="es-ES"/>
              <a:pPr/>
              <a:t>‹№›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9A276A-45AA-4CD6-8714-08C9BC9F7BF2}" type="slidenum">
              <a:rPr lang="es-ES"/>
              <a:pPr/>
              <a:t>‹№›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88F08E-DC05-417F-8AD0-CF8AF1B7B1F3}" type="slidenum">
              <a:rPr lang="es-ES"/>
              <a:pPr/>
              <a:t>‹№›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1BDA4A-E9A1-4889-A6C0-0710C3E10E7A}" type="slidenum">
              <a:rPr lang="es-ES"/>
              <a:pPr/>
              <a:t>‹№›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351931-85D3-42AD-BF3C-2727B0870172}" type="slidenum">
              <a:rPr lang="es-ES"/>
              <a:pPr/>
              <a:t>‹№›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EF1195-CB64-4A29-9C94-6AD18B8288ED}" type="slidenum">
              <a:rPr lang="es-ES"/>
              <a:pPr/>
              <a:t>‹№›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5413F9-43D4-4F3F-B0BD-ED398C166B89}" type="slidenum">
              <a:rPr lang="es-ES"/>
              <a:pPr/>
              <a:t>‹№›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FCC6C7-AC02-43E1-BB3C-CA33CDAA622F}" type="slidenum">
              <a:rPr lang="es-ES"/>
              <a:pPr/>
              <a:t>‹№›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741BE5-FAC6-4874-A94F-85458DE830B7}" type="slidenum">
              <a:rPr lang="es-ES"/>
              <a:pPr/>
              <a:t>‹№›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DD4A36-4260-4B98-8984-5156AE09848E}" type="slidenum">
              <a:rPr lang="es-ES"/>
              <a:pPr/>
              <a:t>‹№›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67DB0F23-62DC-4D18-9B27-ABAA9B5A623B}" type="slidenum">
              <a:rPr lang="es-ES"/>
              <a:pPr/>
              <a:t>‹№›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42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37.jpeg"/><Relationship Id="rId4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7" Type="http://schemas.openxmlformats.org/officeDocument/2006/relationships/image" Target="../media/image48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13" Type="http://schemas.openxmlformats.org/officeDocument/2006/relationships/image" Target="../media/image58.png"/><Relationship Id="rId3" Type="http://schemas.openxmlformats.org/officeDocument/2006/relationships/image" Target="../media/image37.jpeg"/><Relationship Id="rId7" Type="http://schemas.openxmlformats.org/officeDocument/2006/relationships/image" Target="../media/image52.png"/><Relationship Id="rId12" Type="http://schemas.openxmlformats.org/officeDocument/2006/relationships/image" Target="../media/image57.png"/><Relationship Id="rId17" Type="http://schemas.openxmlformats.org/officeDocument/2006/relationships/image" Target="../media/image62.png"/><Relationship Id="rId2" Type="http://schemas.openxmlformats.org/officeDocument/2006/relationships/image" Target="../media/image38.png"/><Relationship Id="rId16" Type="http://schemas.openxmlformats.org/officeDocument/2006/relationships/image" Target="../media/image6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11" Type="http://schemas.openxmlformats.org/officeDocument/2006/relationships/image" Target="../media/image56.png"/><Relationship Id="rId5" Type="http://schemas.openxmlformats.org/officeDocument/2006/relationships/image" Target="../media/image50.png"/><Relationship Id="rId15" Type="http://schemas.openxmlformats.org/officeDocument/2006/relationships/image" Target="../media/image60.png"/><Relationship Id="rId10" Type="http://schemas.openxmlformats.org/officeDocument/2006/relationships/image" Target="../media/image55.png"/><Relationship Id="rId4" Type="http://schemas.openxmlformats.org/officeDocument/2006/relationships/image" Target="../media/image49.png"/><Relationship Id="rId9" Type="http://schemas.openxmlformats.org/officeDocument/2006/relationships/image" Target="../media/image54.png"/><Relationship Id="rId14" Type="http://schemas.openxmlformats.org/officeDocument/2006/relationships/image" Target="../media/image59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13" Type="http://schemas.openxmlformats.org/officeDocument/2006/relationships/image" Target="../media/image74.png"/><Relationship Id="rId3" Type="http://schemas.openxmlformats.org/officeDocument/2006/relationships/image" Target="../media/image64.png"/><Relationship Id="rId7" Type="http://schemas.openxmlformats.org/officeDocument/2006/relationships/image" Target="../media/image68.png"/><Relationship Id="rId12" Type="http://schemas.openxmlformats.org/officeDocument/2006/relationships/image" Target="../media/image73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7.png"/><Relationship Id="rId11" Type="http://schemas.openxmlformats.org/officeDocument/2006/relationships/image" Target="../media/image72.png"/><Relationship Id="rId5" Type="http://schemas.openxmlformats.org/officeDocument/2006/relationships/image" Target="../media/image66.png"/><Relationship Id="rId15" Type="http://schemas.openxmlformats.org/officeDocument/2006/relationships/image" Target="../media/image76.png"/><Relationship Id="rId10" Type="http://schemas.openxmlformats.org/officeDocument/2006/relationships/image" Target="../media/image71.png"/><Relationship Id="rId4" Type="http://schemas.openxmlformats.org/officeDocument/2006/relationships/image" Target="../media/image65.png"/><Relationship Id="rId9" Type="http://schemas.openxmlformats.org/officeDocument/2006/relationships/image" Target="../media/image70.png"/><Relationship Id="rId14" Type="http://schemas.openxmlformats.org/officeDocument/2006/relationships/image" Target="../media/image75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7" Type="http://schemas.openxmlformats.org/officeDocument/2006/relationships/image" Target="../media/image85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4.png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png"/><Relationship Id="rId4" Type="http://schemas.openxmlformats.org/officeDocument/2006/relationships/image" Target="../media/image86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Підручник з алгебри 8 клас Істер 20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110993">
            <a:off x="3043929" y="486318"/>
            <a:ext cx="3528392" cy="5504291"/>
          </a:xfrm>
          <a:prstGeom prst="rect">
            <a:avLst/>
          </a:prstGeom>
          <a:noFill/>
        </p:spPr>
      </p:pic>
      <p:sp>
        <p:nvSpPr>
          <p:cNvPr id="6" name="Багетная рамка 5"/>
          <p:cNvSpPr/>
          <p:nvPr/>
        </p:nvSpPr>
        <p:spPr>
          <a:xfrm>
            <a:off x="7643802" y="6643686"/>
            <a:ext cx="1500198" cy="214314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Prezentacii.com</a:t>
            </a:r>
            <a:endParaRPr lang="ru-RU" sz="1400" dirty="0"/>
          </a:p>
        </p:txBody>
      </p:sp>
      <p:pic>
        <p:nvPicPr>
          <p:cNvPr id="1026" name="Picture 2" descr="C:\Users\user\AppData\Local\Microsoft\Windows\Temporary Internet Files\Content.IE5\FFDABQ6F\Root-rendered-by-TeX.svg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7" y="4149080"/>
            <a:ext cx="2246101" cy="1759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75656" y="3068960"/>
            <a:ext cx="7030599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i="1" dirty="0">
                <a:solidFill>
                  <a:srgbClr val="002060"/>
                </a:solidFill>
              </a:rPr>
              <a:t>Згадаємо</a:t>
            </a:r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484784"/>
            <a:ext cx="7122246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68934" y="2708920"/>
            <a:ext cx="7475066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57717" y="4221088"/>
            <a:ext cx="6386283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5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07288" cy="1642194"/>
          </a:xfrm>
        </p:spPr>
        <p:txBody>
          <a:bodyPr/>
          <a:lstStyle/>
          <a:p>
            <a:pPr>
              <a:spcAft>
                <a:spcPts val="1000"/>
              </a:spcAft>
            </a:pPr>
            <a:br>
              <a:rPr lang="uk-UA" sz="2400" dirty="0">
                <a:latin typeface="Times New Roman"/>
                <a:ea typeface="Calibri"/>
                <a:cs typeface="Times New Roman"/>
              </a:rPr>
            </a:br>
            <a:br>
              <a:rPr lang="uk-UA" sz="2400" dirty="0">
                <a:latin typeface="Times New Roman"/>
                <a:ea typeface="Calibri"/>
                <a:cs typeface="Times New Roman"/>
              </a:rPr>
            </a:br>
            <a:r>
              <a:rPr lang="uk-UA" sz="2400" dirty="0">
                <a:latin typeface="Times New Roman"/>
                <a:ea typeface="Calibri"/>
                <a:cs typeface="Times New Roman"/>
              </a:rPr>
              <a:t>Для зручності знаходження арифметичних квадратних коренів користуються </a:t>
            </a:r>
            <a:r>
              <a:rPr lang="uk-UA" sz="2400" dirty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таблицею квадратів натуральних чисел</a:t>
            </a:r>
            <a:r>
              <a:rPr lang="uk-UA" dirty="0">
                <a:latin typeface="Times New Roman"/>
                <a:ea typeface="Calibri"/>
                <a:cs typeface="Times New Roman"/>
              </a:rPr>
              <a:t>.</a:t>
            </a:r>
            <a:br>
              <a:rPr lang="ru-RU" sz="4000" dirty="0">
                <a:latin typeface="Calibri"/>
                <a:ea typeface="Calibri"/>
                <a:cs typeface="Times New Roman"/>
              </a:rPr>
            </a:b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Прямоугольник 2"/>
              <p:cNvSpPr/>
              <p:nvPr/>
            </p:nvSpPr>
            <p:spPr>
              <a:xfrm>
                <a:off x="2627784" y="5589240"/>
                <a:ext cx="4572000" cy="672428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r>
                  <a:rPr lang="uk-UA" dirty="0"/>
                  <a:t>Наприклад: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ru-RU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uk-UA" i="1">
                            <a:latin typeface="Cambria Math"/>
                          </a:rPr>
                          <m:t>3364</m:t>
                        </m:r>
                      </m:e>
                    </m:rad>
                    <m:r>
                      <a:rPr lang="uk-UA" i="1">
                        <a:latin typeface="Cambria Math"/>
                      </a:rPr>
                      <m:t>=58</m:t>
                    </m:r>
                  </m:oMath>
                </a14:m>
                <a:endParaRPr lang="ru-RU" dirty="0"/>
              </a:p>
              <a:p>
                <a:r>
                  <a:rPr lang="uk-UA" dirty="0"/>
                  <a:t> </a:t>
                </a:r>
                <a:endParaRPr lang="ru-RU" dirty="0"/>
              </a:p>
            </p:txBody>
          </p:sp>
        </mc:Choice>
        <mc:Fallback xmlns="">
          <p:sp>
            <p:nvSpPr>
              <p:cNvPr id="3" name="Прямоугольник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7784" y="5589240"/>
                <a:ext cx="4572000" cy="672428"/>
              </a:xfrm>
              <a:prstGeom prst="rect">
                <a:avLst/>
              </a:prstGeom>
              <a:blipFill rotWithShape="1">
                <a:blip r:embed="rId2" cstate="print"/>
                <a:stretch>
                  <a:fillRect l="-10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1772816"/>
            <a:ext cx="5108575" cy="3603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Стрелка влево 3"/>
          <p:cNvSpPr/>
          <p:nvPr/>
        </p:nvSpPr>
        <p:spPr>
          <a:xfrm flipV="1">
            <a:off x="2843808" y="3906254"/>
            <a:ext cx="3568960" cy="45719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трелка вверх 4"/>
          <p:cNvSpPr/>
          <p:nvPr/>
        </p:nvSpPr>
        <p:spPr>
          <a:xfrm>
            <a:off x="6804248" y="2420888"/>
            <a:ext cx="72008" cy="136815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Кольцо 5"/>
          <p:cNvSpPr/>
          <p:nvPr/>
        </p:nvSpPr>
        <p:spPr>
          <a:xfrm>
            <a:off x="6660232" y="2204864"/>
            <a:ext cx="432048" cy="216024"/>
          </a:xfrm>
          <a:prstGeom prst="donu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7" name="Кольцо 6"/>
          <p:cNvSpPr/>
          <p:nvPr/>
        </p:nvSpPr>
        <p:spPr>
          <a:xfrm>
            <a:off x="2411760" y="3628231"/>
            <a:ext cx="432048" cy="502444"/>
          </a:xfrm>
          <a:prstGeom prst="don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8" name="Кольцо 7"/>
          <p:cNvSpPr/>
          <p:nvPr/>
        </p:nvSpPr>
        <p:spPr>
          <a:xfrm>
            <a:off x="6412768" y="3681834"/>
            <a:ext cx="926976" cy="448841"/>
          </a:xfrm>
          <a:prstGeom prst="don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393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i="1" dirty="0">
                <a:solidFill>
                  <a:srgbClr val="002060"/>
                </a:solidFill>
              </a:rPr>
              <a:t>Обчисліть:</a:t>
            </a:r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412776"/>
            <a:ext cx="1272999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2420888"/>
            <a:ext cx="1111518" cy="574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3356992"/>
            <a:ext cx="1429570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1340768"/>
            <a:ext cx="1224136" cy="8015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0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355976" y="2492896"/>
            <a:ext cx="1374823" cy="589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1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499992" y="3501008"/>
            <a:ext cx="1064694" cy="8332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2339752" y="1484784"/>
            <a:ext cx="7920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339752" y="2420888"/>
            <a:ext cx="7920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dirty="0">
                <a:solidFill>
                  <a:srgbClr val="FF0000"/>
                </a:solidFill>
              </a:rPr>
              <a:t>7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555776" y="3429000"/>
            <a:ext cx="7920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dirty="0">
                <a:solidFill>
                  <a:srgbClr val="FF0000"/>
                </a:solidFill>
              </a:rPr>
              <a:t>0,5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84168" y="1484784"/>
            <a:ext cx="7920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dirty="0">
                <a:solidFill>
                  <a:srgbClr val="FF0000"/>
                </a:solidFill>
              </a:rPr>
              <a:t>80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40152" y="2492896"/>
            <a:ext cx="7920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dirty="0">
                <a:solidFill>
                  <a:srgbClr val="FF0000"/>
                </a:solidFill>
              </a:rPr>
              <a:t>0,3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12160" y="3645024"/>
            <a:ext cx="13681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dirty="0">
                <a:solidFill>
                  <a:srgbClr val="FF0000"/>
                </a:solidFill>
              </a:rPr>
              <a:t>1/11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ru-RU" dirty="0"/>
            </a:br>
            <a:r>
              <a:rPr lang="ru-RU" dirty="0" err="1">
                <a:solidFill>
                  <a:srgbClr val="FFC000"/>
                </a:solidFill>
              </a:rPr>
              <a:t>Розв’язування</a:t>
            </a:r>
            <a:r>
              <a:rPr lang="ru-RU" dirty="0">
                <a:solidFill>
                  <a:srgbClr val="FFC000"/>
                </a:solidFill>
              </a:rPr>
              <a:t> </a:t>
            </a:r>
            <a:r>
              <a:rPr lang="ru-RU" dirty="0" err="1">
                <a:solidFill>
                  <a:srgbClr val="FFC000"/>
                </a:solidFill>
              </a:rPr>
              <a:t>рівняння</a:t>
            </a:r>
            <a:r>
              <a:rPr lang="ru-RU" dirty="0">
                <a:solidFill>
                  <a:srgbClr val="FFC000"/>
                </a:solidFill>
              </a:rPr>
              <a:t> </a:t>
            </a:r>
            <a:br>
              <a:rPr lang="ru-RU" dirty="0"/>
            </a:br>
            <a:r>
              <a:rPr lang="ru-RU" dirty="0"/>
              <a:t> </a:t>
            </a:r>
            <a:br>
              <a:rPr lang="ru-RU" dirty="0"/>
            </a:br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908720"/>
            <a:ext cx="1224136" cy="6120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276872"/>
            <a:ext cx="5704229" cy="3240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31505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>
                <a:solidFill>
                  <a:srgbClr val="002060"/>
                </a:solidFill>
              </a:rPr>
              <a:t>Розв’яжіть рівняння</a:t>
            </a:r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 cstate="print"/>
          <a:srcRect l="19620"/>
          <a:stretch>
            <a:fillRect/>
          </a:stretch>
        </p:blipFill>
        <p:spPr bwMode="auto">
          <a:xfrm>
            <a:off x="1115616" y="1700808"/>
            <a:ext cx="1475003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827584" y="2708920"/>
            <a:ext cx="18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i="1" dirty="0">
                <a:latin typeface="Times New Roman" pitchFamily="18" charset="0"/>
                <a:cs typeface="Times New Roman" pitchFamily="18" charset="0"/>
              </a:rPr>
              <a:t>х= 2</a:t>
            </a:r>
            <a:r>
              <a:rPr lang="uk-UA" sz="2800" i="1" baseline="30000" dirty="0">
                <a:latin typeface="Times New Roman" pitchFamily="18" charset="0"/>
                <a:cs typeface="Times New Roman" pitchFamily="18" charset="0"/>
              </a:rPr>
              <a:t>2</a:t>
            </a:r>
            <a:endParaRPr lang="uk-UA" sz="28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71600" y="3429000"/>
            <a:ext cx="18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i="1" dirty="0">
                <a:latin typeface="Times New Roman" pitchFamily="18" charset="0"/>
                <a:cs typeface="Times New Roman" pitchFamily="18" charset="0"/>
              </a:rPr>
              <a:t>х= 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763688" y="4149080"/>
            <a:ext cx="18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i="1" dirty="0" err="1">
                <a:latin typeface="Times New Roman" pitchFamily="18" charset="0"/>
                <a:cs typeface="Times New Roman" pitchFamily="18" charset="0"/>
              </a:rPr>
              <a:t>В-дь</a:t>
            </a:r>
            <a:r>
              <a:rPr lang="uk-UA" sz="2800" i="1" dirty="0">
                <a:latin typeface="Times New Roman" pitchFamily="18" charset="0"/>
                <a:cs typeface="Times New Roman" pitchFamily="18" charset="0"/>
              </a:rPr>
              <a:t>: 4.</a:t>
            </a:r>
          </a:p>
        </p:txBody>
      </p:sp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128" y="1772816"/>
            <a:ext cx="1498667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5724128" y="3068960"/>
            <a:ext cx="26642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i="1" dirty="0" err="1">
                <a:latin typeface="Times New Roman" pitchFamily="18" charset="0"/>
                <a:cs typeface="Times New Roman" pitchFamily="18" charset="0"/>
              </a:rPr>
              <a:t>В-дь</a:t>
            </a:r>
            <a:r>
              <a:rPr lang="uk-UA" sz="2800" i="1" dirty="0">
                <a:latin typeface="Times New Roman" pitchFamily="18" charset="0"/>
                <a:cs typeface="Times New Roman" pitchFamily="18" charset="0"/>
              </a:rPr>
              <a:t>: коренів немає 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7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dirty="0" err="1"/>
              <a:t>Значення</a:t>
            </a:r>
            <a:r>
              <a:rPr lang="ru-RU" sz="2000" dirty="0"/>
              <a:t> </a:t>
            </a:r>
            <a:r>
              <a:rPr lang="ru-RU" sz="2000" dirty="0" err="1"/>
              <a:t>арифметичного</a:t>
            </a:r>
            <a:r>
              <a:rPr lang="ru-RU" sz="2000" dirty="0"/>
              <a:t> квадратного </a:t>
            </a:r>
            <a:r>
              <a:rPr lang="ru-RU" sz="2000" dirty="0" err="1"/>
              <a:t>кореня</a:t>
            </a:r>
            <a:r>
              <a:rPr lang="ru-RU" sz="2000" dirty="0"/>
              <a:t> (</a:t>
            </a:r>
            <a:r>
              <a:rPr lang="ru-RU" sz="2000" dirty="0" err="1"/>
              <a:t>точні</a:t>
            </a:r>
            <a:r>
              <a:rPr lang="ru-RU" sz="2000" dirty="0"/>
              <a:t> та </a:t>
            </a:r>
            <a:r>
              <a:rPr lang="ru-RU" sz="2000" dirty="0" err="1"/>
              <a:t>наближені</a:t>
            </a:r>
            <a:r>
              <a:rPr lang="ru-RU" sz="2000" dirty="0"/>
              <a:t>) </a:t>
            </a:r>
            <a:r>
              <a:rPr lang="ru-RU" sz="2000" dirty="0" err="1"/>
              <a:t>можна</a:t>
            </a:r>
            <a:r>
              <a:rPr lang="ru-RU" sz="2000" dirty="0"/>
              <a:t> </a:t>
            </a:r>
            <a:r>
              <a:rPr lang="ru-RU" sz="2000" dirty="0" err="1"/>
              <a:t>знаходити</a:t>
            </a:r>
            <a:r>
              <a:rPr lang="ru-RU" sz="2000" dirty="0"/>
              <a:t> за </a:t>
            </a:r>
            <a:r>
              <a:rPr lang="ru-RU" sz="2000" dirty="0" err="1"/>
              <a:t>допомогою</a:t>
            </a:r>
            <a:r>
              <a:rPr lang="ru-RU" sz="2000" dirty="0"/>
              <a:t> </a:t>
            </a:r>
            <a:r>
              <a:rPr lang="ru-RU" sz="2000" dirty="0" err="1">
                <a:solidFill>
                  <a:srgbClr val="FF0000"/>
                </a:solidFill>
              </a:rPr>
              <a:t>мікрокалькулятора</a:t>
            </a:r>
            <a:r>
              <a:rPr lang="ru-RU" dirty="0"/>
              <a:t>.</a:t>
            </a:r>
          </a:p>
        </p:txBody>
      </p:sp>
      <p:pic>
        <p:nvPicPr>
          <p:cNvPr id="5" name="Рисунок 4" descr="E:\Наташа (2)\презентації 6 клас\дист.курс 8 кл\скриншоты\2016-02-04_154858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3538340"/>
            <a:ext cx="2988945" cy="2238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E:\Наташа (2)\презентації 6 клас\дист.курс 8 кл\скриншоты\2016-02-04_154914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6649" y="3536520"/>
            <a:ext cx="2953385" cy="2238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теоретичний матеріал 2 - Microsoft Word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51" t="50000" r="26567" b="18105"/>
          <a:stretch/>
        </p:blipFill>
        <p:spPr>
          <a:xfrm>
            <a:off x="1907704" y="1412776"/>
            <a:ext cx="5942330" cy="2269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358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1" y="188641"/>
            <a:ext cx="4896544" cy="496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1052736"/>
            <a:ext cx="7691871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31640" y="2492896"/>
            <a:ext cx="5303762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7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99992" y="3284984"/>
            <a:ext cx="2932104" cy="479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8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20072" y="4437112"/>
            <a:ext cx="1926701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04664"/>
            <a:ext cx="8432437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95736" y="2348880"/>
            <a:ext cx="4275475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9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04664"/>
            <a:ext cx="8432437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2708920"/>
            <a:ext cx="7478243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04664"/>
            <a:ext cx="8432437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2708920"/>
            <a:ext cx="6880764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04664"/>
            <a:ext cx="8432437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23728" y="2564904"/>
            <a:ext cx="6120680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3600" b="1" dirty="0">
                <a:solidFill>
                  <a:srgbClr val="7030A0"/>
                </a:solidFill>
                <a:latin typeface="Times New Roman"/>
                <a:ea typeface="Calibri"/>
              </a:rPr>
              <a:t>Рівняння  х</a:t>
            </a:r>
            <a:r>
              <a:rPr lang="uk-UA" sz="3600" b="1" baseline="30000" dirty="0">
                <a:solidFill>
                  <a:srgbClr val="7030A0"/>
                </a:solidFill>
                <a:latin typeface="Times New Roman"/>
                <a:ea typeface="Calibri"/>
              </a:rPr>
              <a:t>2</a:t>
            </a:r>
            <a:r>
              <a:rPr lang="uk-UA" sz="3600" b="1" dirty="0">
                <a:solidFill>
                  <a:srgbClr val="7030A0"/>
                </a:solidFill>
                <a:latin typeface="Times New Roman"/>
                <a:ea typeface="Calibri"/>
              </a:rPr>
              <a:t> =а. 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/>
            <a:r>
              <a:rPr lang="uk-UA" sz="2400" dirty="0"/>
              <a:t>Розглянемо рівняння виду </a:t>
            </a:r>
            <a:r>
              <a:rPr lang="ru-RU" sz="2400" dirty="0">
                <a:solidFill>
                  <a:srgbClr val="FF0000"/>
                </a:solidFill>
              </a:rPr>
              <a:t>х</a:t>
            </a:r>
            <a:r>
              <a:rPr lang="ru-RU" sz="2400" baseline="30000" dirty="0">
                <a:solidFill>
                  <a:srgbClr val="FF0000"/>
                </a:solidFill>
              </a:rPr>
              <a:t>2</a:t>
            </a:r>
            <a:r>
              <a:rPr lang="ru-RU" sz="2400" dirty="0">
                <a:solidFill>
                  <a:srgbClr val="FF0000"/>
                </a:solidFill>
              </a:rPr>
              <a:t> = а</a:t>
            </a:r>
            <a:r>
              <a:rPr lang="uk-UA" sz="2400" dirty="0"/>
              <a:t>, де а </a:t>
            </a:r>
            <a:r>
              <a:rPr lang="uk-UA" sz="2400" dirty="0" err="1"/>
              <a:t>–деяке</a:t>
            </a:r>
            <a:r>
              <a:rPr lang="uk-UA" sz="2400" dirty="0"/>
              <a:t> число.</a:t>
            </a:r>
            <a:endParaRPr lang="ru-RU" sz="2400" dirty="0"/>
          </a:p>
          <a:p>
            <a:pPr algn="r"/>
            <a:r>
              <a:rPr lang="ru-RU" sz="2400" dirty="0" err="1"/>
              <a:t>Щоб</a:t>
            </a:r>
            <a:r>
              <a:rPr lang="ru-RU" sz="2400" dirty="0"/>
              <a:t> </a:t>
            </a:r>
            <a:r>
              <a:rPr lang="ru-RU" sz="2400" dirty="0" err="1"/>
              <a:t>розв’язати</a:t>
            </a:r>
            <a:r>
              <a:rPr lang="ru-RU" sz="2400" dirty="0"/>
              <a:t> </a:t>
            </a:r>
            <a:r>
              <a:rPr lang="ru-RU" sz="2400" dirty="0" err="1"/>
              <a:t>рівняння</a:t>
            </a:r>
            <a:r>
              <a:rPr lang="ru-RU" sz="2400" dirty="0"/>
              <a:t> х</a:t>
            </a:r>
            <a:r>
              <a:rPr lang="ru-RU" sz="2400" baseline="30000" dirty="0"/>
              <a:t>2</a:t>
            </a:r>
            <a:r>
              <a:rPr lang="ru-RU" sz="2400" dirty="0"/>
              <a:t> = а, </a:t>
            </a:r>
            <a:r>
              <a:rPr lang="ru-RU" sz="2400" dirty="0" err="1"/>
              <a:t>скористаємося</a:t>
            </a:r>
            <a:r>
              <a:rPr lang="ru-RU" sz="2400" dirty="0"/>
              <a:t> </a:t>
            </a:r>
            <a:r>
              <a:rPr lang="ru-RU" sz="2400" dirty="0" err="1"/>
              <a:t>спочатку</a:t>
            </a:r>
            <a:r>
              <a:rPr lang="ru-RU" sz="2400" dirty="0"/>
              <a:t> </a:t>
            </a:r>
            <a:r>
              <a:rPr lang="ru-RU" sz="2400" dirty="0" err="1"/>
              <a:t>графічним</a:t>
            </a:r>
            <a:r>
              <a:rPr lang="ru-RU" sz="2400" dirty="0"/>
              <a:t> способом.</a:t>
            </a:r>
          </a:p>
          <a:p>
            <a:pPr algn="r"/>
            <a:r>
              <a:rPr lang="ru-RU" sz="2400" dirty="0"/>
              <a:t>Для </a:t>
            </a:r>
            <a:r>
              <a:rPr lang="ru-RU" sz="2400" dirty="0" err="1"/>
              <a:t>графічного</a:t>
            </a:r>
            <a:r>
              <a:rPr lang="ru-RU" sz="2400" dirty="0"/>
              <a:t> </a:t>
            </a:r>
            <a:r>
              <a:rPr lang="ru-RU" sz="2400" dirty="0" err="1"/>
              <a:t>розв’язання</a:t>
            </a:r>
            <a:r>
              <a:rPr lang="ru-RU" sz="2400" dirty="0"/>
              <a:t> </a:t>
            </a:r>
            <a:r>
              <a:rPr lang="ru-RU" sz="2400" dirty="0" err="1"/>
              <a:t>рівняння</a:t>
            </a:r>
            <a:r>
              <a:rPr lang="ru-RU" sz="2400" dirty="0"/>
              <a:t> х</a:t>
            </a:r>
            <a:r>
              <a:rPr lang="ru-RU" sz="2400" baseline="30000" dirty="0"/>
              <a:t>2</a:t>
            </a:r>
            <a:r>
              <a:rPr lang="ru-RU" sz="2400" dirty="0"/>
              <a:t> = а </a:t>
            </a:r>
            <a:r>
              <a:rPr lang="ru-RU" sz="2400" dirty="0" err="1"/>
              <a:t>необхідно</a:t>
            </a:r>
            <a:r>
              <a:rPr lang="ru-RU" sz="2400" dirty="0"/>
              <a:t> </a:t>
            </a:r>
            <a:r>
              <a:rPr lang="ru-RU" sz="2400" dirty="0" err="1"/>
              <a:t>побудувати</a:t>
            </a:r>
            <a:r>
              <a:rPr lang="ru-RU" sz="2400" dirty="0"/>
              <a:t> </a:t>
            </a:r>
            <a:r>
              <a:rPr lang="ru-RU" sz="2400" dirty="0" err="1"/>
              <a:t>графік</a:t>
            </a:r>
            <a:r>
              <a:rPr lang="ru-RU" sz="2400" dirty="0"/>
              <a:t> </a:t>
            </a:r>
            <a:r>
              <a:rPr lang="ru-RU" sz="2400" dirty="0" err="1"/>
              <a:t>функції</a:t>
            </a:r>
            <a:r>
              <a:rPr lang="ru-RU" sz="2400" dirty="0"/>
              <a:t> y = x</a:t>
            </a:r>
            <a:r>
              <a:rPr lang="ru-RU" sz="2400" baseline="30000" dirty="0"/>
              <a:t>2</a:t>
            </a:r>
            <a:r>
              <a:rPr lang="ru-RU" sz="2400" dirty="0"/>
              <a:t> і </a:t>
            </a:r>
            <a:r>
              <a:rPr lang="ru-RU" sz="2400" dirty="0" err="1"/>
              <a:t>графік</a:t>
            </a:r>
            <a:r>
              <a:rPr lang="ru-RU" sz="2400" dirty="0"/>
              <a:t> </a:t>
            </a:r>
            <a:r>
              <a:rPr lang="ru-RU" sz="2400" dirty="0" err="1"/>
              <a:t>функції</a:t>
            </a:r>
            <a:r>
              <a:rPr lang="ru-RU" sz="2400" dirty="0"/>
              <a:t> y = a.</a:t>
            </a:r>
          </a:p>
          <a:p>
            <a:pPr algn="r"/>
            <a:r>
              <a:rPr lang="ru-RU" sz="2400" dirty="0"/>
              <a:t> </a:t>
            </a:r>
            <a:r>
              <a:rPr lang="ru-RU" sz="2400" dirty="0" err="1"/>
              <a:t>Абсциси</a:t>
            </a:r>
            <a:r>
              <a:rPr lang="ru-RU" sz="2400" dirty="0"/>
              <a:t> </a:t>
            </a:r>
            <a:r>
              <a:rPr lang="ru-RU" sz="2400" dirty="0" err="1"/>
              <a:t>точок</a:t>
            </a:r>
            <a:r>
              <a:rPr lang="ru-RU" sz="2400" dirty="0"/>
              <a:t> </a:t>
            </a:r>
            <a:r>
              <a:rPr lang="ru-RU" sz="2400" dirty="0" err="1"/>
              <a:t>перетину</a:t>
            </a:r>
            <a:r>
              <a:rPr lang="ru-RU" sz="2400" dirty="0"/>
              <a:t> </a:t>
            </a:r>
            <a:r>
              <a:rPr lang="ru-RU" sz="2400" dirty="0" err="1"/>
              <a:t>побудованих</a:t>
            </a:r>
            <a:r>
              <a:rPr lang="ru-RU" sz="2400" dirty="0"/>
              <a:t> </a:t>
            </a:r>
            <a:r>
              <a:rPr lang="ru-RU" sz="2400" dirty="0" err="1"/>
              <a:t>графіків</a:t>
            </a:r>
            <a:r>
              <a:rPr lang="ru-RU" sz="2400" dirty="0"/>
              <a:t> </a:t>
            </a:r>
            <a:r>
              <a:rPr lang="ru-RU" sz="2400" dirty="0" err="1"/>
              <a:t>будуть</a:t>
            </a:r>
            <a:r>
              <a:rPr lang="ru-RU" sz="2400" dirty="0"/>
              <a:t> </a:t>
            </a:r>
            <a:r>
              <a:rPr lang="ru-RU" sz="2400" dirty="0" err="1"/>
              <a:t>розв’язками</a:t>
            </a:r>
            <a:r>
              <a:rPr lang="ru-RU" sz="2400" dirty="0"/>
              <a:t> </a:t>
            </a:r>
            <a:r>
              <a:rPr lang="ru-RU" sz="2400" dirty="0" err="1"/>
              <a:t>рівняння</a:t>
            </a:r>
            <a:r>
              <a:rPr lang="ru-RU" sz="2400" dirty="0"/>
              <a:t>.</a:t>
            </a:r>
          </a:p>
          <a:p>
            <a:pPr algn="r"/>
            <a:r>
              <a:rPr lang="ru-RU" sz="2400" dirty="0" err="1"/>
              <a:t>Кількість</a:t>
            </a:r>
            <a:r>
              <a:rPr lang="ru-RU" sz="2400" dirty="0"/>
              <a:t> </a:t>
            </a:r>
            <a:r>
              <a:rPr lang="ru-RU" sz="2400" dirty="0" err="1"/>
              <a:t>розв’язків</a:t>
            </a:r>
            <a:r>
              <a:rPr lang="ru-RU" sz="2400" dirty="0"/>
              <a:t> </a:t>
            </a:r>
            <a:r>
              <a:rPr lang="ru-RU" sz="2400" dirty="0" err="1"/>
              <a:t>залежить</a:t>
            </a:r>
            <a:r>
              <a:rPr lang="ru-RU" sz="2400" dirty="0"/>
              <a:t> </a:t>
            </a:r>
            <a:r>
              <a:rPr lang="ru-RU" sz="2400" dirty="0" err="1"/>
              <a:t>від</a:t>
            </a:r>
            <a:r>
              <a:rPr lang="ru-RU" sz="2400" dirty="0"/>
              <a:t> </a:t>
            </a:r>
            <a:r>
              <a:rPr lang="ru-RU" sz="2400" dirty="0" err="1"/>
              <a:t>положення</a:t>
            </a:r>
            <a:r>
              <a:rPr lang="ru-RU" sz="2400" dirty="0"/>
              <a:t> </a:t>
            </a:r>
          </a:p>
          <a:p>
            <a:pPr marL="0" indent="0" algn="r">
              <a:buNone/>
            </a:pPr>
            <a:r>
              <a:rPr lang="ru-RU" sz="2400" dirty="0" err="1"/>
              <a:t>прямої</a:t>
            </a:r>
            <a:r>
              <a:rPr lang="ru-RU" sz="2400" dirty="0"/>
              <a:t> y = а, яка </a:t>
            </a:r>
            <a:r>
              <a:rPr lang="ru-RU" sz="2400" dirty="0" err="1"/>
              <a:t>паралельна</a:t>
            </a:r>
            <a:r>
              <a:rPr lang="ru-RU" sz="2400" dirty="0"/>
              <a:t> </a:t>
            </a:r>
            <a:r>
              <a:rPr lang="ru-RU" sz="2400" dirty="0" err="1"/>
              <a:t>осі</a:t>
            </a:r>
            <a:r>
              <a:rPr lang="ru-RU" sz="2400" dirty="0"/>
              <a:t> </a:t>
            </a:r>
            <a:r>
              <a:rPr lang="ru-RU" sz="2400" dirty="0" err="1"/>
              <a:t>абсцис</a:t>
            </a:r>
            <a:r>
              <a:rPr lang="ru-RU" sz="2400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45764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16632"/>
            <a:ext cx="2808312" cy="4815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45472" y="228027"/>
            <a:ext cx="4258816" cy="5894115"/>
          </a:xfrm>
        </p:spPr>
        <p:txBody>
          <a:bodyPr/>
          <a:lstStyle/>
          <a:p>
            <a:pPr marL="0" indent="0">
              <a:buNone/>
            </a:pPr>
            <a:r>
              <a:rPr lang="ru-RU" sz="2800" b="1" dirty="0" err="1"/>
              <a:t>Якщо</a:t>
            </a:r>
            <a:r>
              <a:rPr lang="ru-RU" sz="2800" b="1" dirty="0">
                <a:solidFill>
                  <a:srgbClr val="FF0000"/>
                </a:solidFill>
              </a:rPr>
              <a:t> a </a:t>
            </a:r>
            <a:r>
              <a:rPr lang="ru-RU" sz="2800" b="1" dirty="0" err="1"/>
              <a:t>від’ємне</a:t>
            </a:r>
            <a:r>
              <a:rPr lang="ru-RU" sz="2800" dirty="0"/>
              <a:t>, то пряма </a:t>
            </a:r>
            <a:r>
              <a:rPr lang="ru-RU" sz="2800" dirty="0" err="1"/>
              <a:t>лежить</a:t>
            </a:r>
            <a:r>
              <a:rPr lang="ru-RU" sz="2800" dirty="0"/>
              <a:t> </a:t>
            </a:r>
          </a:p>
          <a:p>
            <a:pPr marL="0" indent="0">
              <a:buNone/>
            </a:pPr>
            <a:r>
              <a:rPr lang="ru-RU" sz="2800" dirty="0"/>
              <a:t>у </a:t>
            </a:r>
            <a:r>
              <a:rPr lang="ru-RU" sz="2800" dirty="0" err="1"/>
              <a:t>третій</a:t>
            </a:r>
            <a:r>
              <a:rPr lang="ru-RU" sz="2800" dirty="0"/>
              <a:t> і </a:t>
            </a:r>
            <a:r>
              <a:rPr lang="ru-RU" sz="2800" dirty="0" err="1"/>
              <a:t>четвертій</a:t>
            </a:r>
            <a:r>
              <a:rPr lang="ru-RU" sz="2800" dirty="0"/>
              <a:t> </a:t>
            </a:r>
            <a:r>
              <a:rPr lang="ru-RU" sz="2800" dirty="0" err="1"/>
              <a:t>координатних</a:t>
            </a:r>
            <a:r>
              <a:rPr lang="ru-RU" sz="2800" dirty="0"/>
              <a:t> </a:t>
            </a:r>
            <a:r>
              <a:rPr lang="ru-RU" sz="2800" dirty="0" err="1"/>
              <a:t>чвертях</a:t>
            </a:r>
            <a:r>
              <a:rPr lang="ru-RU" sz="2800" dirty="0"/>
              <a:t> </a:t>
            </a:r>
          </a:p>
          <a:p>
            <a:pPr marL="0" indent="0">
              <a:buNone/>
            </a:pPr>
            <a:r>
              <a:rPr lang="ru-RU" sz="2800" dirty="0"/>
              <a:t>і не </a:t>
            </a:r>
            <a:r>
              <a:rPr lang="ru-RU" sz="2800" dirty="0" err="1"/>
              <a:t>перетинає</a:t>
            </a:r>
            <a:r>
              <a:rPr lang="ru-RU" sz="2800" dirty="0"/>
              <a:t> параболу.</a:t>
            </a:r>
          </a:p>
          <a:p>
            <a:pPr marL="0" indent="0">
              <a:buNone/>
            </a:pPr>
            <a:r>
              <a:rPr lang="ru-RU" sz="2800" dirty="0" err="1"/>
              <a:t>Тоді</a:t>
            </a:r>
            <a:r>
              <a:rPr lang="ru-RU" sz="2800" dirty="0"/>
              <a:t> </a:t>
            </a:r>
            <a:r>
              <a:rPr lang="ru-RU" sz="2800" dirty="0" err="1"/>
              <a:t>рівняння</a:t>
            </a:r>
            <a:r>
              <a:rPr lang="ru-RU" sz="2800" dirty="0"/>
              <a:t> </a:t>
            </a:r>
            <a:r>
              <a:rPr lang="ru-RU" sz="2800" dirty="0" err="1"/>
              <a:t>розв’язків</a:t>
            </a:r>
            <a:r>
              <a:rPr lang="ru-RU" sz="2800" dirty="0"/>
              <a:t> не </a:t>
            </a:r>
            <a:r>
              <a:rPr lang="ru-RU" sz="2800" dirty="0" err="1"/>
              <a:t>має</a:t>
            </a:r>
            <a:r>
              <a:rPr lang="ru-RU" sz="2800" dirty="0"/>
              <a:t>. </a:t>
            </a:r>
          </a:p>
          <a:p>
            <a:endParaRPr lang="ru-RU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3487" y="4293096"/>
            <a:ext cx="2152650" cy="42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563888" y="4335959"/>
            <a:ext cx="546945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  <a:spcAft>
                <a:spcPts val="1000"/>
              </a:spcAft>
            </a:pPr>
            <a:r>
              <a:rPr lang="ru-RU" b="1" dirty="0">
                <a:ln w="8890" cap="flat" cmpd="sng" algn="ctr">
                  <a:solidFill>
                    <a:srgbClr val="FFFFFF"/>
                  </a:solidFill>
                  <a:prstDash val="solid"/>
                  <a:miter lim="0"/>
                </a:ln>
                <a:gradFill>
                  <a:gsLst>
                    <a:gs pos="0">
                      <a:srgbClr val="505050"/>
                    </a:gs>
                    <a:gs pos="49000">
                      <a:srgbClr val="595959"/>
                    </a:gs>
                    <a:gs pos="50000">
                      <a:srgbClr val="000000"/>
                    </a:gs>
                    <a:gs pos="9500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effectLst>
                  <a:outerShdw blurRad="50800" algn="tl">
                    <a:srgbClr val="000000"/>
                  </a:outerShdw>
                </a:effectLst>
                <a:latin typeface="Times New Roman"/>
                <a:ea typeface="Calibri"/>
                <a:cs typeface="Times New Roman"/>
              </a:rPr>
              <a:t>у=а</a:t>
            </a:r>
            <a:endParaRPr lang="ru-RU" sz="1200" dirty="0"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688357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11960" y="274638"/>
            <a:ext cx="4474840" cy="5674642"/>
          </a:xfrm>
        </p:spPr>
        <p:txBody>
          <a:bodyPr/>
          <a:lstStyle/>
          <a:p>
            <a:r>
              <a:rPr lang="ru-RU" sz="3600" b="1" dirty="0" err="1">
                <a:solidFill>
                  <a:schemeClr val="tx1"/>
                </a:solidFill>
              </a:rPr>
              <a:t>Якщо</a:t>
            </a:r>
            <a:r>
              <a:rPr lang="ru-RU" sz="3600" b="1" dirty="0">
                <a:solidFill>
                  <a:schemeClr val="tx1"/>
                </a:solidFill>
              </a:rPr>
              <a:t> </a:t>
            </a:r>
            <a:r>
              <a:rPr lang="ru-RU" sz="3600" b="1" dirty="0">
                <a:solidFill>
                  <a:srgbClr val="FF0000"/>
                </a:solidFill>
              </a:rPr>
              <a:t>a</a:t>
            </a:r>
            <a:r>
              <a:rPr lang="ru-RU" sz="3600" b="1" dirty="0">
                <a:solidFill>
                  <a:schemeClr val="tx1"/>
                </a:solidFill>
              </a:rPr>
              <a:t> </a:t>
            </a:r>
            <a:r>
              <a:rPr lang="ru-RU" sz="3600" b="1" dirty="0" err="1">
                <a:solidFill>
                  <a:schemeClr val="tx1"/>
                </a:solidFill>
              </a:rPr>
              <a:t>дорівнює</a:t>
            </a:r>
            <a:r>
              <a:rPr lang="ru-RU" sz="3600" b="1" dirty="0">
                <a:solidFill>
                  <a:schemeClr val="tx1"/>
                </a:solidFill>
              </a:rPr>
              <a:t> нулю</a:t>
            </a:r>
            <a:r>
              <a:rPr lang="ru-RU" sz="3600" dirty="0">
                <a:solidFill>
                  <a:schemeClr val="tx1"/>
                </a:solidFill>
              </a:rPr>
              <a:t>, </a:t>
            </a:r>
            <a:br>
              <a:rPr lang="ru-RU" sz="3600" dirty="0">
                <a:solidFill>
                  <a:schemeClr val="tx1"/>
                </a:solidFill>
              </a:rPr>
            </a:br>
            <a:r>
              <a:rPr lang="ru-RU" sz="3600" dirty="0">
                <a:solidFill>
                  <a:schemeClr val="tx1"/>
                </a:solidFill>
              </a:rPr>
              <a:t>то пряма </a:t>
            </a:r>
            <a:r>
              <a:rPr lang="ru-RU" sz="3600" dirty="0" err="1">
                <a:solidFill>
                  <a:schemeClr val="tx1"/>
                </a:solidFill>
              </a:rPr>
              <a:t>співпадає</a:t>
            </a:r>
            <a:r>
              <a:rPr lang="ru-RU" sz="3600" dirty="0">
                <a:solidFill>
                  <a:schemeClr val="tx1"/>
                </a:solidFill>
              </a:rPr>
              <a:t> з </a:t>
            </a:r>
            <a:r>
              <a:rPr lang="ru-RU" sz="3600" dirty="0" err="1">
                <a:solidFill>
                  <a:schemeClr val="tx1"/>
                </a:solidFill>
              </a:rPr>
              <a:t>віссю</a:t>
            </a:r>
            <a:r>
              <a:rPr lang="ru-RU" sz="3600" dirty="0">
                <a:solidFill>
                  <a:schemeClr val="tx1"/>
                </a:solidFill>
              </a:rPr>
              <a:t> </a:t>
            </a:r>
            <a:r>
              <a:rPr lang="ru-RU" sz="3600" dirty="0" err="1">
                <a:solidFill>
                  <a:schemeClr val="tx1"/>
                </a:solidFill>
              </a:rPr>
              <a:t>абсцис</a:t>
            </a:r>
            <a:r>
              <a:rPr lang="ru-RU" sz="3600" dirty="0">
                <a:solidFill>
                  <a:schemeClr val="tx1"/>
                </a:solidFill>
              </a:rPr>
              <a:t>. </a:t>
            </a:r>
            <a:br>
              <a:rPr lang="ru-RU" sz="3600" dirty="0">
                <a:solidFill>
                  <a:schemeClr val="tx1"/>
                </a:solidFill>
              </a:rPr>
            </a:br>
            <a:r>
              <a:rPr lang="ru-RU" sz="3600" dirty="0" err="1">
                <a:solidFill>
                  <a:schemeClr val="tx1"/>
                </a:solidFill>
              </a:rPr>
              <a:t>Тоді</a:t>
            </a:r>
            <a:r>
              <a:rPr lang="ru-RU" sz="3600" dirty="0">
                <a:solidFill>
                  <a:schemeClr val="tx1"/>
                </a:solidFill>
              </a:rPr>
              <a:t> </a:t>
            </a:r>
            <a:r>
              <a:rPr lang="ru-RU" sz="3600" dirty="0" err="1">
                <a:solidFill>
                  <a:schemeClr val="tx1"/>
                </a:solidFill>
              </a:rPr>
              <a:t>рівняння</a:t>
            </a:r>
            <a:r>
              <a:rPr lang="ru-RU" sz="3600" dirty="0">
                <a:solidFill>
                  <a:schemeClr val="tx1"/>
                </a:solidFill>
              </a:rPr>
              <a:t> </a:t>
            </a:r>
            <a:r>
              <a:rPr lang="ru-RU" sz="3600" dirty="0" err="1">
                <a:solidFill>
                  <a:schemeClr val="tx1"/>
                </a:solidFill>
              </a:rPr>
              <a:t>має</a:t>
            </a:r>
            <a:r>
              <a:rPr lang="ru-RU" sz="3600" dirty="0">
                <a:solidFill>
                  <a:schemeClr val="tx1"/>
                </a:solidFill>
              </a:rPr>
              <a:t> один </a:t>
            </a:r>
            <a:r>
              <a:rPr lang="ru-RU" sz="3600" dirty="0" err="1">
                <a:solidFill>
                  <a:schemeClr val="tx1"/>
                </a:solidFill>
              </a:rPr>
              <a:t>розв’язок</a:t>
            </a:r>
            <a:r>
              <a:rPr lang="ru-RU" sz="3600" dirty="0">
                <a:solidFill>
                  <a:schemeClr val="tx1"/>
                </a:solidFill>
              </a:rPr>
              <a:t> </a:t>
            </a:r>
            <a:br>
              <a:rPr lang="ru-RU" sz="3600" dirty="0">
                <a:solidFill>
                  <a:schemeClr val="tx1"/>
                </a:solidFill>
              </a:rPr>
            </a:br>
            <a:r>
              <a:rPr lang="ru-RU" sz="3600" dirty="0">
                <a:solidFill>
                  <a:srgbClr val="FF0000"/>
                </a:solidFill>
              </a:rPr>
              <a:t>x = 0.</a:t>
            </a:r>
            <a:br>
              <a:rPr lang="ru-RU" sz="3600" dirty="0">
                <a:solidFill>
                  <a:srgbClr val="FF0000"/>
                </a:solidFill>
              </a:rPr>
            </a:br>
            <a:r>
              <a:rPr lang="ru-RU" dirty="0">
                <a:solidFill>
                  <a:srgbClr val="FF0000"/>
                </a:solidFill>
              </a:rPr>
              <a:t> </a:t>
            </a:r>
            <a:br>
              <a:rPr lang="ru-RU" dirty="0"/>
            </a:b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488818"/>
            <a:ext cx="2232248" cy="3444237"/>
          </a:xfrm>
          <a:prstGeom prst="rect">
            <a:avLst/>
          </a:prstGeom>
        </p:spPr>
      </p:pic>
      <p:cxnSp>
        <p:nvCxnSpPr>
          <p:cNvPr id="4" name="Прямая соединительная линия 3"/>
          <p:cNvCxnSpPr/>
          <p:nvPr/>
        </p:nvCxnSpPr>
        <p:spPr>
          <a:xfrm flipV="1">
            <a:off x="1091791" y="3717032"/>
            <a:ext cx="1847850" cy="19050"/>
          </a:xfrm>
          <a:prstGeom prst="line">
            <a:avLst/>
          </a:prstGeom>
          <a:noFill/>
          <a:ln w="22225" cap="flat" cmpd="sng" algn="ctr">
            <a:solidFill>
              <a:srgbClr val="FF0000"/>
            </a:solidFill>
            <a:prstDash val="solid"/>
          </a:ln>
          <a:effectLst/>
        </p:spPr>
      </p:cxnSp>
    </p:spTree>
    <p:extLst>
      <p:ext uri="{BB962C8B-B14F-4D97-AF65-F5344CB8AC3E}">
        <p14:creationId xmlns:p14="http://schemas.microsoft.com/office/powerpoint/2010/main" val="3196097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35896" y="260648"/>
            <a:ext cx="5400600" cy="5760640"/>
          </a:xfrm>
        </p:spPr>
        <p:txBody>
          <a:bodyPr/>
          <a:lstStyle/>
          <a:p>
            <a:r>
              <a:rPr lang="ru-RU" sz="3600" dirty="0" err="1"/>
              <a:t>Якщо</a:t>
            </a:r>
            <a:r>
              <a:rPr lang="ru-RU" sz="3600" dirty="0"/>
              <a:t> </a:t>
            </a:r>
            <a:r>
              <a:rPr lang="ru-RU" sz="3600" dirty="0">
                <a:solidFill>
                  <a:srgbClr val="FF0000"/>
                </a:solidFill>
              </a:rPr>
              <a:t>a</a:t>
            </a:r>
            <a:r>
              <a:rPr lang="ru-RU" sz="3600" dirty="0"/>
              <a:t> </a:t>
            </a:r>
            <a:r>
              <a:rPr lang="ru-RU" sz="3600" dirty="0" err="1"/>
              <a:t>додатне</a:t>
            </a:r>
            <a:r>
              <a:rPr lang="ru-RU" sz="3600" dirty="0"/>
              <a:t>, то пряма </a:t>
            </a:r>
            <a:r>
              <a:rPr lang="ru-RU" sz="3600" dirty="0" err="1"/>
              <a:t>лежить</a:t>
            </a:r>
            <a:r>
              <a:rPr lang="ru-RU" sz="3600" dirty="0"/>
              <a:t> у </a:t>
            </a:r>
            <a:r>
              <a:rPr lang="ru-RU" sz="3600" dirty="0" err="1"/>
              <a:t>першій</a:t>
            </a:r>
            <a:r>
              <a:rPr lang="ru-RU" sz="3600" dirty="0"/>
              <a:t> і </a:t>
            </a:r>
            <a:r>
              <a:rPr lang="ru-RU" sz="3600" dirty="0" err="1"/>
              <a:t>другій</a:t>
            </a:r>
            <a:r>
              <a:rPr lang="ru-RU" sz="3600" dirty="0"/>
              <a:t> </a:t>
            </a:r>
            <a:r>
              <a:rPr lang="ru-RU" sz="3600" dirty="0" err="1"/>
              <a:t>координатних</a:t>
            </a:r>
            <a:r>
              <a:rPr lang="ru-RU" sz="3600" dirty="0"/>
              <a:t> </a:t>
            </a:r>
            <a:r>
              <a:rPr lang="ru-RU" sz="3600" dirty="0" err="1"/>
              <a:t>чвертях</a:t>
            </a:r>
            <a:r>
              <a:rPr lang="ru-RU" sz="3600" dirty="0"/>
              <a:t> і </a:t>
            </a:r>
            <a:r>
              <a:rPr lang="ru-RU" sz="3600" dirty="0" err="1"/>
              <a:t>перетинає</a:t>
            </a:r>
            <a:r>
              <a:rPr lang="ru-RU" sz="3600" dirty="0"/>
              <a:t> параболу у </a:t>
            </a:r>
            <a:r>
              <a:rPr lang="ru-RU" sz="3600" dirty="0" err="1"/>
              <a:t>двох</a:t>
            </a:r>
            <a:r>
              <a:rPr lang="ru-RU" sz="3600" dirty="0"/>
              <a:t> точках.</a:t>
            </a:r>
            <a:br>
              <a:rPr lang="ru-RU" sz="3600" dirty="0"/>
            </a:br>
            <a:r>
              <a:rPr lang="ru-RU" sz="3600" dirty="0"/>
              <a:t> </a:t>
            </a:r>
            <a:br>
              <a:rPr lang="ru-RU" sz="3600" dirty="0"/>
            </a:br>
            <a:r>
              <a:rPr lang="ru-RU" sz="3600" dirty="0" err="1"/>
              <a:t>Тоді</a:t>
            </a:r>
            <a:r>
              <a:rPr lang="ru-RU" sz="3600" dirty="0"/>
              <a:t> </a:t>
            </a:r>
            <a:r>
              <a:rPr lang="ru-RU" sz="3600" dirty="0" err="1"/>
              <a:t>рівняння</a:t>
            </a:r>
            <a:r>
              <a:rPr lang="ru-RU" sz="3600" dirty="0"/>
              <a:t> </a:t>
            </a:r>
            <a:r>
              <a:rPr lang="ru-RU" sz="3600" dirty="0" err="1"/>
              <a:t>має</a:t>
            </a:r>
            <a:r>
              <a:rPr lang="ru-RU" sz="3600" dirty="0"/>
              <a:t> </a:t>
            </a:r>
            <a:r>
              <a:rPr lang="ru-RU" sz="3600" dirty="0">
                <a:solidFill>
                  <a:srgbClr val="FF0000"/>
                </a:solidFill>
              </a:rPr>
              <a:t>два</a:t>
            </a:r>
            <a:r>
              <a:rPr lang="ru-RU" sz="3600" dirty="0"/>
              <a:t> </a:t>
            </a:r>
            <a:r>
              <a:rPr lang="ru-RU" sz="3600" dirty="0" err="1"/>
              <a:t>розв’язки</a:t>
            </a:r>
            <a:r>
              <a:rPr lang="ru-RU" sz="3600" dirty="0"/>
              <a:t> .</a:t>
            </a:r>
            <a:br>
              <a:rPr lang="ru-RU" sz="3600" dirty="0"/>
            </a:br>
            <a:endParaRPr lang="ru-RU" sz="3600" dirty="0"/>
          </a:p>
        </p:txBody>
      </p:sp>
      <p:pic>
        <p:nvPicPr>
          <p:cNvPr id="3" name="Рисунок 2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892790"/>
            <a:ext cx="2124075" cy="2608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120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ru-RU" dirty="0"/>
            </a:br>
            <a:br>
              <a:rPr lang="ru-RU" dirty="0"/>
            </a:br>
            <a:r>
              <a:rPr lang="ru-RU" dirty="0" err="1">
                <a:solidFill>
                  <a:srgbClr val="FFC000"/>
                </a:solidFill>
              </a:rPr>
              <a:t>Розв’язування</a:t>
            </a:r>
            <a:r>
              <a:rPr lang="ru-RU" dirty="0">
                <a:solidFill>
                  <a:srgbClr val="FFC000"/>
                </a:solidFill>
              </a:rPr>
              <a:t> </a:t>
            </a:r>
            <a:r>
              <a:rPr lang="ru-RU" dirty="0" err="1">
                <a:solidFill>
                  <a:srgbClr val="FFC000"/>
                </a:solidFill>
              </a:rPr>
              <a:t>рівняння</a:t>
            </a:r>
            <a:r>
              <a:rPr lang="ru-RU" dirty="0">
                <a:solidFill>
                  <a:srgbClr val="FFC000"/>
                </a:solidFill>
              </a:rPr>
              <a:t> </a:t>
            </a:r>
            <a:br>
              <a:rPr lang="ru-RU" dirty="0"/>
            </a:br>
            <a:r>
              <a:rPr lang="ru-RU" dirty="0"/>
              <a:t> </a:t>
            </a:r>
            <a:br>
              <a:rPr lang="ru-RU" dirty="0"/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491880" y="1412776"/>
            <a:ext cx="252028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400" dirty="0"/>
              <a:t>x</a:t>
            </a:r>
            <a:r>
              <a:rPr lang="uk-UA" sz="4400" baseline="30000" dirty="0"/>
              <a:t>2</a:t>
            </a:r>
            <a:r>
              <a:rPr lang="uk-UA" sz="4400" dirty="0"/>
              <a:t>=a</a:t>
            </a:r>
            <a:endParaRPr lang="ru-RU" sz="4400" dirty="0"/>
          </a:p>
        </p:txBody>
      </p:sp>
      <p:pic>
        <p:nvPicPr>
          <p:cNvPr id="7" name="Рисунок 6" descr="34-5 Рисунок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2420888"/>
            <a:ext cx="5328618" cy="347925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11641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60648"/>
            <a:ext cx="7894292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128" y="1700808"/>
            <a:ext cx="1937670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56175" y="2492896"/>
            <a:ext cx="1970139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34-5 Рисунок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556792"/>
            <a:ext cx="3816424" cy="26642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84168" y="3501008"/>
            <a:ext cx="2656511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652120" y="4509120"/>
            <a:ext cx="3145520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Овал 9"/>
          <p:cNvSpPr/>
          <p:nvPr/>
        </p:nvSpPr>
        <p:spPr>
          <a:xfrm>
            <a:off x="2987824" y="2924944"/>
            <a:ext cx="504056" cy="432048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82489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60648"/>
            <a:ext cx="7894292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34-5 Рисунок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412776"/>
            <a:ext cx="3816424" cy="2664296"/>
          </a:xfrm>
          <a:prstGeom prst="rect">
            <a:avLst/>
          </a:prstGeom>
          <a:noFill/>
          <a:ln>
            <a:noFill/>
          </a:ln>
        </p:spPr>
      </p:pic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52120" y="1628800"/>
            <a:ext cx="2337688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Овал 4"/>
          <p:cNvSpPr/>
          <p:nvPr/>
        </p:nvSpPr>
        <p:spPr>
          <a:xfrm>
            <a:off x="899592" y="2780928"/>
            <a:ext cx="504056" cy="432048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33795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64088" y="2708920"/>
            <a:ext cx="2865549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82489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3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60648"/>
            <a:ext cx="7894292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34-5 Рисунок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700808"/>
            <a:ext cx="3816424" cy="2664296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Овал 3"/>
          <p:cNvSpPr/>
          <p:nvPr/>
        </p:nvSpPr>
        <p:spPr>
          <a:xfrm>
            <a:off x="3059832" y="3068960"/>
            <a:ext cx="504056" cy="432048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64088" y="1772816"/>
            <a:ext cx="2217846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19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64088" y="2564904"/>
            <a:ext cx="2527940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0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148064" y="3645024"/>
            <a:ext cx="3312368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1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004048" y="4581128"/>
            <a:ext cx="3506236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82489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4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4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4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4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60648"/>
            <a:ext cx="7894292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34-5 Рисунок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700808"/>
            <a:ext cx="3816424" cy="2664296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Овал 3"/>
          <p:cNvSpPr/>
          <p:nvPr/>
        </p:nvSpPr>
        <p:spPr>
          <a:xfrm>
            <a:off x="3059832" y="3068960"/>
            <a:ext cx="504056" cy="432048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92080" y="1412776"/>
            <a:ext cx="2791695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60032" y="2420888"/>
            <a:ext cx="3933825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4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868144" y="1988840"/>
            <a:ext cx="1809750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5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932040" y="2996952"/>
            <a:ext cx="1533525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6" name="Picture 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932040" y="3501008"/>
            <a:ext cx="1524000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7" name="Picture 7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932040" y="3933056"/>
            <a:ext cx="1028700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8" name="Picture 8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004048" y="4509120"/>
            <a:ext cx="981075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9" name="Picture 9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004048" y="5229200"/>
            <a:ext cx="981075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50" name="Picture 10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7164288" y="2996952"/>
            <a:ext cx="135255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51" name="Picture 11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164288" y="3573016"/>
            <a:ext cx="1295400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52" name="Picture 12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236296" y="4005064"/>
            <a:ext cx="89535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53" name="Picture 13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236296" y="4509120"/>
            <a:ext cx="7905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54" name="Picture 14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7236296" y="5229200"/>
            <a:ext cx="6953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55" name="Picture 15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4355976" y="5733256"/>
            <a:ext cx="2143125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82489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5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5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5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5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5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58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58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5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35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35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358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358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358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 r="68868"/>
          <a:stretch>
            <a:fillRect/>
          </a:stretch>
        </p:blipFill>
        <p:spPr bwMode="auto">
          <a:xfrm>
            <a:off x="395536" y="548680"/>
            <a:ext cx="2376264" cy="1274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99792" y="1124744"/>
            <a:ext cx="15525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7984" y="1196752"/>
            <a:ext cx="52387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99591" y="1772816"/>
            <a:ext cx="1369227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0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339752" y="1988840"/>
            <a:ext cx="1085850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1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491880" y="1988840"/>
            <a:ext cx="790575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2" name="Picture 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427984" y="2132856"/>
            <a:ext cx="26670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Прямая соединительная линия 11"/>
          <p:cNvCxnSpPr/>
          <p:nvPr/>
        </p:nvCxnSpPr>
        <p:spPr>
          <a:xfrm>
            <a:off x="3491880" y="2060848"/>
            <a:ext cx="216024" cy="216024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>
            <a:endCxn id="36871" idx="2"/>
          </p:cNvCxnSpPr>
          <p:nvPr/>
        </p:nvCxnSpPr>
        <p:spPr>
          <a:xfrm>
            <a:off x="3635896" y="2420888"/>
            <a:ext cx="251272" cy="282327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36873" name="Picture 9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547664" y="3140968"/>
            <a:ext cx="2246650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4" name="Picture 10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347864" y="3573016"/>
            <a:ext cx="952500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5" name="Picture 11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427984" y="3645024"/>
            <a:ext cx="3333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6" name="Picture 12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339752" y="4365104"/>
            <a:ext cx="2057093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7" name="Picture 13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499992" y="4365104"/>
            <a:ext cx="2028825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8" name="Picture 14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660232" y="4509120"/>
            <a:ext cx="1609725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9" name="Picture 15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923928" y="5013176"/>
            <a:ext cx="22479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6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68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68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68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68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6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68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68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68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68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6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68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68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68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68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6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68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68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68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68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6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68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68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68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68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6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68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68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68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68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68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68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68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68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68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6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68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68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368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368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68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404664"/>
            <a:ext cx="7528666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1115616" y="2348880"/>
            <a:ext cx="64807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Які з рівнянь не мають коренів? </a:t>
            </a:r>
          </a:p>
        </p:txBody>
      </p:sp>
      <p:sp>
        <p:nvSpPr>
          <p:cNvPr id="4" name="Овал 3"/>
          <p:cNvSpPr/>
          <p:nvPr/>
        </p:nvSpPr>
        <p:spPr>
          <a:xfrm>
            <a:off x="1115616" y="1268760"/>
            <a:ext cx="1656184" cy="504056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5" name="TextBox 4"/>
          <p:cNvSpPr txBox="1"/>
          <p:nvPr/>
        </p:nvSpPr>
        <p:spPr>
          <a:xfrm>
            <a:off x="1187624" y="2996952"/>
            <a:ext cx="6624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i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Які з рівнянь мають ірраціональні корені? </a:t>
            </a:r>
          </a:p>
        </p:txBody>
      </p:sp>
      <p:sp>
        <p:nvSpPr>
          <p:cNvPr id="6" name="Овал 5"/>
          <p:cNvSpPr/>
          <p:nvPr/>
        </p:nvSpPr>
        <p:spPr>
          <a:xfrm>
            <a:off x="3635896" y="1268760"/>
            <a:ext cx="1440160" cy="576064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7" name="TextBox 6"/>
          <p:cNvSpPr txBox="1"/>
          <p:nvPr/>
        </p:nvSpPr>
        <p:spPr>
          <a:xfrm>
            <a:off x="1547664" y="3717032"/>
            <a:ext cx="6840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i="1" dirty="0">
                <a:latin typeface="Times New Roman" pitchFamily="18" charset="0"/>
                <a:cs typeface="Times New Roman" pitchFamily="18" charset="0"/>
              </a:rPr>
              <a:t>Розв’яжіть рівняння. </a:t>
            </a:r>
            <a:r>
              <a:rPr lang="uk-UA" sz="24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Усно.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35896" y="4581128"/>
            <a:ext cx="25922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1) 7; - 7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404664"/>
            <a:ext cx="7528666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1115616" y="2348880"/>
            <a:ext cx="64807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Які з рівнянь не мають коренів? </a:t>
            </a:r>
          </a:p>
        </p:txBody>
      </p:sp>
      <p:sp>
        <p:nvSpPr>
          <p:cNvPr id="4" name="Овал 3"/>
          <p:cNvSpPr/>
          <p:nvPr/>
        </p:nvSpPr>
        <p:spPr>
          <a:xfrm>
            <a:off x="1115616" y="1268760"/>
            <a:ext cx="1656184" cy="504056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5" name="TextBox 4"/>
          <p:cNvSpPr txBox="1"/>
          <p:nvPr/>
        </p:nvSpPr>
        <p:spPr>
          <a:xfrm>
            <a:off x="1187624" y="2996952"/>
            <a:ext cx="6624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i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Які з рівнянь мають ірраціональні корені? </a:t>
            </a:r>
          </a:p>
        </p:txBody>
      </p:sp>
      <p:sp>
        <p:nvSpPr>
          <p:cNvPr id="6" name="Овал 5"/>
          <p:cNvSpPr/>
          <p:nvPr/>
        </p:nvSpPr>
        <p:spPr>
          <a:xfrm>
            <a:off x="3635896" y="1268760"/>
            <a:ext cx="1440160" cy="576064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7" name="TextBox 6"/>
          <p:cNvSpPr txBox="1"/>
          <p:nvPr/>
        </p:nvSpPr>
        <p:spPr>
          <a:xfrm>
            <a:off x="1547664" y="3717032"/>
            <a:ext cx="6840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i="1" dirty="0">
                <a:latin typeface="Times New Roman" pitchFamily="18" charset="0"/>
                <a:cs typeface="Times New Roman" pitchFamily="18" charset="0"/>
              </a:rPr>
              <a:t>Розв’яжіть рівняння. </a:t>
            </a:r>
            <a:r>
              <a:rPr lang="uk-UA" sz="24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Усно.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35896" y="4581128"/>
            <a:ext cx="25922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2) 0,4; - 0,4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404664"/>
            <a:ext cx="7528666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1115616" y="2348880"/>
            <a:ext cx="64807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Які з рівнянь не мають коренів? </a:t>
            </a:r>
          </a:p>
        </p:txBody>
      </p:sp>
      <p:sp>
        <p:nvSpPr>
          <p:cNvPr id="4" name="Овал 3"/>
          <p:cNvSpPr/>
          <p:nvPr/>
        </p:nvSpPr>
        <p:spPr>
          <a:xfrm>
            <a:off x="1115616" y="1268760"/>
            <a:ext cx="1656184" cy="504056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5" name="TextBox 4"/>
          <p:cNvSpPr txBox="1"/>
          <p:nvPr/>
        </p:nvSpPr>
        <p:spPr>
          <a:xfrm>
            <a:off x="1187624" y="2996952"/>
            <a:ext cx="6624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i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Які з рівнянь мають ірраціональні корені? </a:t>
            </a:r>
          </a:p>
        </p:txBody>
      </p:sp>
      <p:sp>
        <p:nvSpPr>
          <p:cNvPr id="6" name="Овал 5"/>
          <p:cNvSpPr/>
          <p:nvPr/>
        </p:nvSpPr>
        <p:spPr>
          <a:xfrm>
            <a:off x="3635896" y="1268760"/>
            <a:ext cx="1440160" cy="576064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7" name="TextBox 6"/>
          <p:cNvSpPr txBox="1"/>
          <p:nvPr/>
        </p:nvSpPr>
        <p:spPr>
          <a:xfrm>
            <a:off x="1547664" y="3717032"/>
            <a:ext cx="6840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i="1" dirty="0">
                <a:latin typeface="Times New Roman" pitchFamily="18" charset="0"/>
                <a:cs typeface="Times New Roman" pitchFamily="18" charset="0"/>
              </a:rPr>
              <a:t>Розв’яжіть рівняння. </a:t>
            </a:r>
            <a:r>
              <a:rPr lang="uk-UA" sz="24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Усно.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35896" y="4581128"/>
            <a:ext cx="25922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3) 13; - 13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404664"/>
            <a:ext cx="7528666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1115616" y="2348880"/>
            <a:ext cx="64807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Які з рівнянь не мають коренів? </a:t>
            </a:r>
          </a:p>
        </p:txBody>
      </p:sp>
      <p:sp>
        <p:nvSpPr>
          <p:cNvPr id="4" name="Овал 3"/>
          <p:cNvSpPr/>
          <p:nvPr/>
        </p:nvSpPr>
        <p:spPr>
          <a:xfrm>
            <a:off x="1115616" y="1268760"/>
            <a:ext cx="1656184" cy="504056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5" name="TextBox 4"/>
          <p:cNvSpPr txBox="1"/>
          <p:nvPr/>
        </p:nvSpPr>
        <p:spPr>
          <a:xfrm>
            <a:off x="1187624" y="2996952"/>
            <a:ext cx="6624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i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Які з рівнянь мають ірраціональні корені? </a:t>
            </a:r>
          </a:p>
        </p:txBody>
      </p:sp>
      <p:sp>
        <p:nvSpPr>
          <p:cNvPr id="6" name="Овал 5"/>
          <p:cNvSpPr/>
          <p:nvPr/>
        </p:nvSpPr>
        <p:spPr>
          <a:xfrm>
            <a:off x="3635896" y="1268760"/>
            <a:ext cx="1440160" cy="576064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7" name="TextBox 6"/>
          <p:cNvSpPr txBox="1"/>
          <p:nvPr/>
        </p:nvSpPr>
        <p:spPr>
          <a:xfrm>
            <a:off x="1547664" y="3717032"/>
            <a:ext cx="6840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i="1" dirty="0">
                <a:latin typeface="Times New Roman" pitchFamily="18" charset="0"/>
                <a:cs typeface="Times New Roman" pitchFamily="18" charset="0"/>
              </a:rPr>
              <a:t>Розв’яжіть рівняння. </a:t>
            </a:r>
            <a:r>
              <a:rPr lang="uk-UA" sz="24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Усно.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35896" y="4581128"/>
            <a:ext cx="25922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4) Коренів немає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404664"/>
            <a:ext cx="7528666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1115616" y="2348880"/>
            <a:ext cx="64807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Які з рівнянь не мають коренів? </a:t>
            </a:r>
          </a:p>
        </p:txBody>
      </p:sp>
      <p:sp>
        <p:nvSpPr>
          <p:cNvPr id="4" name="Овал 3"/>
          <p:cNvSpPr/>
          <p:nvPr/>
        </p:nvSpPr>
        <p:spPr>
          <a:xfrm>
            <a:off x="1115616" y="1268760"/>
            <a:ext cx="1656184" cy="504056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5" name="TextBox 4"/>
          <p:cNvSpPr txBox="1"/>
          <p:nvPr/>
        </p:nvSpPr>
        <p:spPr>
          <a:xfrm>
            <a:off x="1187624" y="2996952"/>
            <a:ext cx="6624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i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Які з рівнянь мають ірраціональні корені? </a:t>
            </a:r>
          </a:p>
        </p:txBody>
      </p:sp>
      <p:sp>
        <p:nvSpPr>
          <p:cNvPr id="6" name="Овал 5"/>
          <p:cNvSpPr/>
          <p:nvPr/>
        </p:nvSpPr>
        <p:spPr>
          <a:xfrm>
            <a:off x="3635896" y="1268760"/>
            <a:ext cx="1440160" cy="576064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7" name="TextBox 6"/>
          <p:cNvSpPr txBox="1"/>
          <p:nvPr/>
        </p:nvSpPr>
        <p:spPr>
          <a:xfrm>
            <a:off x="1547664" y="3717032"/>
            <a:ext cx="6840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i="1" dirty="0">
                <a:latin typeface="Times New Roman" pitchFamily="18" charset="0"/>
                <a:cs typeface="Times New Roman" pitchFamily="18" charset="0"/>
              </a:rPr>
              <a:t>Розв’яжіть рівняння. </a:t>
            </a:r>
            <a:r>
              <a:rPr lang="uk-UA" sz="24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Усно.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35896" y="4581128"/>
            <a:ext cx="25922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5) </a:t>
            </a:r>
          </a:p>
        </p:txBody>
      </p:sp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4509120"/>
            <a:ext cx="1610361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404664"/>
            <a:ext cx="7528666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1115616" y="2348880"/>
            <a:ext cx="64807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Які з рівнянь не мають коренів? </a:t>
            </a:r>
          </a:p>
        </p:txBody>
      </p:sp>
      <p:sp>
        <p:nvSpPr>
          <p:cNvPr id="4" name="Овал 3"/>
          <p:cNvSpPr/>
          <p:nvPr/>
        </p:nvSpPr>
        <p:spPr>
          <a:xfrm>
            <a:off x="1115616" y="1268760"/>
            <a:ext cx="1656184" cy="504056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5" name="TextBox 4"/>
          <p:cNvSpPr txBox="1"/>
          <p:nvPr/>
        </p:nvSpPr>
        <p:spPr>
          <a:xfrm>
            <a:off x="1187624" y="2996952"/>
            <a:ext cx="6624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i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Які з рівнянь мають ірраціональні корені? </a:t>
            </a:r>
          </a:p>
        </p:txBody>
      </p:sp>
      <p:sp>
        <p:nvSpPr>
          <p:cNvPr id="6" name="Овал 5"/>
          <p:cNvSpPr/>
          <p:nvPr/>
        </p:nvSpPr>
        <p:spPr>
          <a:xfrm>
            <a:off x="3635896" y="1268760"/>
            <a:ext cx="1440160" cy="576064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7" name="TextBox 6"/>
          <p:cNvSpPr txBox="1"/>
          <p:nvPr/>
        </p:nvSpPr>
        <p:spPr>
          <a:xfrm>
            <a:off x="1547664" y="3717032"/>
            <a:ext cx="6840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i="1" dirty="0">
                <a:latin typeface="Times New Roman" pitchFamily="18" charset="0"/>
                <a:cs typeface="Times New Roman" pitchFamily="18" charset="0"/>
              </a:rPr>
              <a:t>Розв’яжіть рівняння. </a:t>
            </a:r>
            <a:r>
              <a:rPr lang="uk-UA" sz="24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Усно.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35896" y="4581128"/>
            <a:ext cx="25922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6)  </a:t>
            </a:r>
          </a:p>
        </p:txBody>
      </p:sp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056" y="4221088"/>
            <a:ext cx="1656184" cy="1271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404664"/>
            <a:ext cx="5318660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128" y="1340768"/>
            <a:ext cx="2439800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34-5 Рисунок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628800"/>
            <a:ext cx="3816424" cy="2664296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Овал 7"/>
          <p:cNvSpPr/>
          <p:nvPr/>
        </p:nvSpPr>
        <p:spPr>
          <a:xfrm>
            <a:off x="2051720" y="2996952"/>
            <a:ext cx="576064" cy="360040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9" name="TextBox 8"/>
          <p:cNvSpPr txBox="1"/>
          <p:nvPr/>
        </p:nvSpPr>
        <p:spPr>
          <a:xfrm>
            <a:off x="5868144" y="2276872"/>
            <a:ext cx="2376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x – 1 = 0</a:t>
            </a:r>
            <a:endParaRPr lang="uk-UA" sz="24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12160" y="3140968"/>
            <a:ext cx="2376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x  = 1</a:t>
            </a:r>
            <a:endParaRPr lang="uk-UA" sz="24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796136" y="4149080"/>
            <a:ext cx="2376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i="1" dirty="0">
                <a:latin typeface="Times New Roman" pitchFamily="18" charset="0"/>
                <a:cs typeface="Times New Roman" pitchFamily="18" charset="0"/>
              </a:rPr>
              <a:t>Відповідь: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 1</a:t>
            </a:r>
            <a:endParaRPr lang="uk-UA" sz="2400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/>
      <p:bldP spid="11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404664"/>
            <a:ext cx="5318660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34-5 Рисунок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700808"/>
            <a:ext cx="3816424" cy="2664296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Овал 7"/>
          <p:cNvSpPr/>
          <p:nvPr/>
        </p:nvSpPr>
        <p:spPr>
          <a:xfrm>
            <a:off x="2771800" y="3068960"/>
            <a:ext cx="576064" cy="360040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4198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92080" y="1268760"/>
            <a:ext cx="2483034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08104" y="2060848"/>
            <a:ext cx="2700300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9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374726" y="3212976"/>
            <a:ext cx="4769274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0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364088" y="4437112"/>
            <a:ext cx="25622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19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19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19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19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1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41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19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19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19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19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1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404664"/>
            <a:ext cx="5318660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34-5 Рисунок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700808"/>
            <a:ext cx="3816424" cy="2664296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Овал 7"/>
          <p:cNvSpPr/>
          <p:nvPr/>
        </p:nvSpPr>
        <p:spPr>
          <a:xfrm>
            <a:off x="971600" y="3068960"/>
            <a:ext cx="576064" cy="360040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80112" y="1412776"/>
            <a:ext cx="2448272" cy="551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64088" y="2708920"/>
            <a:ext cx="2865549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30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30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30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30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3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32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Домашнє завдання: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355976" y="1700808"/>
            <a:ext cx="4330824" cy="4425355"/>
          </a:xfrm>
        </p:spPr>
        <p:txBody>
          <a:bodyPr/>
          <a:lstStyle/>
          <a:p>
            <a:r>
              <a:rPr lang="uk-UA" sz="4000" i="1" dirty="0">
                <a:latin typeface="Times New Roman" pitchFamily="18" charset="0"/>
                <a:cs typeface="Times New Roman" pitchFamily="18" charset="0"/>
              </a:rPr>
              <a:t>Вивчити матеріал §16, </a:t>
            </a:r>
          </a:p>
          <a:p>
            <a:r>
              <a:rPr lang="uk-UA" sz="4000" i="1" dirty="0">
                <a:latin typeface="Times New Roman" pitchFamily="18" charset="0"/>
                <a:cs typeface="Times New Roman" pitchFamily="18" charset="0"/>
              </a:rPr>
              <a:t>№ 16.6, 16.9 </a:t>
            </a:r>
          </a:p>
        </p:txBody>
      </p:sp>
      <p:pic>
        <p:nvPicPr>
          <p:cNvPr id="5" name="Picture 4" descr="Підручник з алгебри 8 клас Істер 2021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20110993">
            <a:off x="1723324" y="2107390"/>
            <a:ext cx="1905000" cy="29718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1742</TotalTime>
  <Words>404</Words>
  <Application>Microsoft Office PowerPoint</Application>
  <PresentationFormat>Екран (4:3)</PresentationFormat>
  <Paragraphs>65</Paragraphs>
  <Slides>32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32</vt:i4>
      </vt:variant>
    </vt:vector>
  </HeadingPairs>
  <TitlesOfParts>
    <vt:vector size="37" baseType="lpstr">
      <vt:lpstr>Arial</vt:lpstr>
      <vt:lpstr>Calibri</vt:lpstr>
      <vt:lpstr>Cambria Math</vt:lpstr>
      <vt:lpstr>Times New Roman</vt:lpstr>
      <vt:lpstr>Diseño predeterminado</vt:lpstr>
      <vt:lpstr>Презентація PowerPoint</vt:lpstr>
      <vt:lpstr>Згадаємо</vt:lpstr>
      <vt:lpstr>  Для зручності знаходження арифметичних квадратних коренів користуються таблицею квадратів натуральних чисел. </vt:lpstr>
      <vt:lpstr>Обчисліть:</vt:lpstr>
      <vt:lpstr> Розв’язування рівняння    </vt:lpstr>
      <vt:lpstr>Розв’яжіть рівняння</vt:lpstr>
      <vt:lpstr>Значення арифметичного квадратного кореня (точні та наближені) можна знаходити за допомогою мікрокалькулятора.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Рівняння  х2 =а. </vt:lpstr>
      <vt:lpstr>Презентація PowerPoint</vt:lpstr>
      <vt:lpstr>Якщо a дорівнює нулю,  то пряма співпадає з віссю абсцис.  Тоді рівняння має один розв’язок  x = 0.   </vt:lpstr>
      <vt:lpstr>Якщо a додатне, то пряма лежить у першій і другій координатних чвертях і перетинає параболу у двох точках.   Тоді рівняння має два розв’язки . </vt:lpstr>
      <vt:lpstr>  Розв’язування рівняння    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Домашнє завдання: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Mariajose</dc:creator>
  <cp:lastModifiedBy>Пользователь</cp:lastModifiedBy>
  <cp:revision>354</cp:revision>
  <dcterms:created xsi:type="dcterms:W3CDTF">2010-05-23T14:28:12Z</dcterms:created>
  <dcterms:modified xsi:type="dcterms:W3CDTF">2026-02-02T20:29:52Z</dcterms:modified>
</cp:coreProperties>
</file>