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57" r:id="rId3"/>
    <p:sldId id="261" r:id="rId4"/>
    <p:sldId id="328" r:id="rId5"/>
    <p:sldId id="259" r:id="rId6"/>
    <p:sldId id="317" r:id="rId7"/>
    <p:sldId id="303" r:id="rId8"/>
    <p:sldId id="263" r:id="rId9"/>
    <p:sldId id="323" r:id="rId10"/>
    <p:sldId id="264" r:id="rId11"/>
    <p:sldId id="329" r:id="rId12"/>
    <p:sldId id="266" r:id="rId13"/>
    <p:sldId id="265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57" userDrawn="1">
          <p15:clr>
            <a:srgbClr val="547EBF"/>
          </p15:clr>
        </p15:guide>
        <p15:guide id="4" pos="7333" userDrawn="1">
          <p15:clr>
            <a:srgbClr val="547EBF"/>
          </p15:clr>
        </p15:guide>
        <p15:guide id="5" orient="horz" pos="187" userDrawn="1">
          <p15:clr>
            <a:srgbClr val="547EBF"/>
          </p15:clr>
        </p15:guide>
        <p15:guide id="6" orient="horz" pos="4110" userDrawn="1">
          <p15:clr>
            <a:srgbClr val="547EBF"/>
          </p15:clr>
        </p15:guide>
        <p15:guide id="7" pos="3812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90A"/>
    <a:srgbClr val="F9F6E1"/>
    <a:srgbClr val="EDEDDB"/>
    <a:srgbClr val="E4E3DA"/>
    <a:srgbClr val="BEBFBA"/>
    <a:srgbClr val="9A9B92"/>
    <a:srgbClr val="000000"/>
    <a:srgbClr val="873C1D"/>
    <a:srgbClr val="F7F6F4"/>
    <a:srgbClr val="EDE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howGuides="1">
      <p:cViewPr varScale="1">
        <p:scale>
          <a:sx n="72" d="100"/>
          <a:sy n="72" d="100"/>
        </p:scale>
        <p:origin x="576" y="78"/>
      </p:cViewPr>
      <p:guideLst>
        <p:guide pos="257"/>
        <p:guide pos="7333"/>
        <p:guide orient="horz" pos="187"/>
        <p:guide orient="horz" pos="4110"/>
        <p:guide pos="381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455AD-CFC1-440A-BD34-A518AC13A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2D3EE1-62D9-4F23-AC6A-F0A4D0451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D31125-4256-4DD9-9B71-2EDE939D6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4D26B9-F35F-4DB1-9CF7-41BCC288A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C9421C-C156-4212-BDC9-974636D5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61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E2D1E-4096-442A-AE9A-B4A8E70B7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FE2EFC-0D34-4060-953F-930BE6BDE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127999-2E57-498A-8E08-90186942F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E24270-115D-49D3-A44D-9F626A5D1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E5737-96D4-456F-90B4-73881F326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51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86DD9-5DA2-4E86-BD7A-DD3486BD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7C8C4A-BDCF-4023-A85A-843E907CE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D4BE20-43C7-44DE-BB75-61F22833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59229E-E155-4EA7-91D8-F4B369CD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22B573-9910-49DF-B3DE-47A09CECF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2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75652-C593-45E9-9896-E343EAAD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0B8F49-B5CA-40BC-80B7-BD2557465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46A27A-F983-4E12-A118-D8D0353A7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C08141-4F70-4C50-998B-7667CCD2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FC6E4A-978B-4CC3-9853-D75E7C0E1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AE9E1C-B13B-48A9-B3EB-A2C8C303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3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0ACC1-259F-44CB-A3CC-B8DB3778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3AE505-C85C-4654-A833-743EC51E0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74BACB-19ED-4E22-9EB2-35EEFBF0C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B910C3-9595-432C-8F17-3CFF0A711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92C4BA-74BD-4F3B-9CFF-F093F4B5F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77C478-7E3D-481F-9A5F-4A1C96D5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64FA4C-F56F-4D4D-B50D-95462643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032912-27CA-4F65-AC7D-1863BD5A6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33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45097-5505-4850-9CCC-86E537FD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8ABCD1-5E63-4072-89E7-33ED9E518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11C79E8-2AC6-4C23-9C8B-CA34EACE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6DEE88-AD4D-47F7-83D3-C210A08C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5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4F6928C-79F5-4418-BFBB-B92DFBDC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E37BDA-7B0E-43B8-A413-D91D402F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F023CD-9D73-48D7-8004-2272C7945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6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D3647-5765-4266-A411-637A05E19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6747F0-A7F1-497F-8992-BCF80E195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C388D7-4A57-4185-B59F-5C9A3B1AD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4104CF-F93D-42F2-A3CB-15947706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AA05D6-EAD9-449D-B3F6-98E2E4AE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5A2C81-7E55-4270-9DAD-9849B74C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29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5AA007-35A6-48DF-804B-28AC66A48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7EED2C-B7B3-4905-A83D-F98C079BC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49A3A8-4D76-45BA-AB1F-68AC0F71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B6ED86-B95D-413A-B2AB-E48E3C59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28DCBE-3FC3-4636-AA2E-C67551326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BB9AA2-4341-4726-A724-DDBA2727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9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051E2-A3C2-4136-B135-55547D892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F9B859-DA14-4AA0-9195-210CA5049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73D84B-56B4-493D-9C8A-61F375DF9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1F6278-F986-4658-99E7-CEFD69759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DEB0D3-D61D-4C40-BB9C-82D82B9D3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453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8BB39EC-DF87-49E2-8346-3A4D22DD8D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4AFE46-B90B-452A-8DE4-AEC5CB3ED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62CF81-43D0-4BD0-BA9A-1110C5D7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93EC9D-29AB-41F2-9858-802915458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B9233-76B9-4C34-B94E-AEC208E5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12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7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80B00-5DE2-492F-BEC1-996B6B1A4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21C5AB-7542-474C-82A4-3C8650C23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93A4CB-0A4A-4C67-92BC-03E12E4B0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09C60-8F77-4FD1-B9BF-27F6AE9286DC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25C5DA-E47D-4A25-9663-FB538CA73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6EA979-D165-4D2D-A6B4-5C5B92254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60883-0C7B-4AC6-AA7C-2AED14E4B75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2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3FF763-8457-4FA2-8CA0-0727454471D1}"/>
              </a:ext>
            </a:extLst>
          </p:cNvPr>
          <p:cNvSpPr/>
          <p:nvPr/>
        </p:nvSpPr>
        <p:spPr>
          <a:xfrm>
            <a:off x="0" y="0"/>
            <a:ext cx="5181585" cy="685799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E50B49-ECF5-4143-B5FC-43ABC01CB2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2000"/>
          </a:blip>
          <a:srcRect l="1479" t="572" r="45017"/>
          <a:stretch>
            <a:fillRect/>
          </a:stretch>
        </p:blipFill>
        <p:spPr>
          <a:xfrm>
            <a:off x="638491" y="357386"/>
            <a:ext cx="4433131" cy="6178747"/>
          </a:xfrm>
          <a:custGeom>
            <a:avLst/>
            <a:gdLst>
              <a:gd name="connsiteX0" fmla="*/ 807260 w 4433131"/>
              <a:gd name="connsiteY0" fmla="*/ 2751046 h 6178747"/>
              <a:gd name="connsiteX1" fmla="*/ 1614520 w 4433131"/>
              <a:gd name="connsiteY1" fmla="*/ 6167240 h 6178747"/>
              <a:gd name="connsiteX2" fmla="*/ 0 w 4433131"/>
              <a:gd name="connsiteY2" fmla="*/ 6167240 h 6178747"/>
              <a:gd name="connsiteX3" fmla="*/ 3107397 w 4433131"/>
              <a:gd name="connsiteY3" fmla="*/ 568452 h 6178747"/>
              <a:gd name="connsiteX4" fmla="*/ 4433131 w 4433131"/>
              <a:gd name="connsiteY4" fmla="*/ 6178747 h 6178747"/>
              <a:gd name="connsiteX5" fmla="*/ 1781662 w 4433131"/>
              <a:gd name="connsiteY5" fmla="*/ 6178747 h 6178747"/>
              <a:gd name="connsiteX6" fmla="*/ 267019 w 4433131"/>
              <a:gd name="connsiteY6" fmla="*/ 0 h 6178747"/>
              <a:gd name="connsiteX7" fmla="*/ 3129163 w 4433131"/>
              <a:gd name="connsiteY7" fmla="*/ 0 h 6178747"/>
              <a:gd name="connsiteX8" fmla="*/ 1700981 w 4433131"/>
              <a:gd name="connsiteY8" fmla="*/ 6178747 h 6178747"/>
              <a:gd name="connsiteX9" fmla="*/ 1695201 w 4433131"/>
              <a:gd name="connsiteY9" fmla="*/ 6178747 h 617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3131" h="6178747">
                <a:moveTo>
                  <a:pt x="807260" y="2751046"/>
                </a:moveTo>
                <a:lnTo>
                  <a:pt x="1614520" y="6167240"/>
                </a:lnTo>
                <a:lnTo>
                  <a:pt x="0" y="6167240"/>
                </a:lnTo>
                <a:close/>
                <a:moveTo>
                  <a:pt x="3107397" y="568452"/>
                </a:moveTo>
                <a:lnTo>
                  <a:pt x="4433131" y="6178747"/>
                </a:lnTo>
                <a:lnTo>
                  <a:pt x="1781662" y="6178747"/>
                </a:lnTo>
                <a:close/>
                <a:moveTo>
                  <a:pt x="267019" y="0"/>
                </a:moveTo>
                <a:lnTo>
                  <a:pt x="3129163" y="0"/>
                </a:lnTo>
                <a:lnTo>
                  <a:pt x="1700981" y="6178747"/>
                </a:lnTo>
                <a:lnTo>
                  <a:pt x="1695201" y="6178747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FD3CB9-B1F3-41D3-9491-2F86912C6954}"/>
              </a:ext>
            </a:extLst>
          </p:cNvPr>
          <p:cNvSpPr txBox="1"/>
          <p:nvPr/>
        </p:nvSpPr>
        <p:spPr>
          <a:xfrm>
            <a:off x="5981205" y="819397"/>
            <a:ext cx="6210795" cy="2862322"/>
          </a:xfrm>
          <a:prstGeom prst="rect">
            <a:avLst/>
          </a:prstGeom>
          <a:solidFill>
            <a:srgbClr val="F7F6F4"/>
          </a:solidFill>
        </p:spPr>
        <p:txBody>
          <a:bodyPr wrap="square" rtlCol="0">
            <a:spAutoFit/>
          </a:bodyPr>
          <a:lstStyle/>
          <a:p>
            <a:r>
              <a:rPr lang="uk-UA" sz="6000" b="1" dirty="0">
                <a:solidFill>
                  <a:srgbClr val="1F1B13"/>
                </a:solidFill>
                <a:latin typeface="Roboto" pitchFamily="2" charset="0"/>
                <a:ea typeface="Roboto" pitchFamily="2" charset="0"/>
              </a:rPr>
              <a:t>ВЛАСТИВІСТЬ </a:t>
            </a:r>
            <a:br>
              <a:rPr lang="uk-UA" sz="6000" b="1" dirty="0">
                <a:solidFill>
                  <a:srgbClr val="1F1B13"/>
                </a:solidFill>
                <a:latin typeface="Roboto" pitchFamily="2" charset="0"/>
                <a:ea typeface="Roboto" pitchFamily="2" charset="0"/>
              </a:rPr>
            </a:br>
            <a:r>
              <a:rPr lang="uk-UA" sz="6000" b="1" dirty="0">
                <a:solidFill>
                  <a:srgbClr val="1F1B13"/>
                </a:solidFill>
                <a:latin typeface="Roboto" pitchFamily="2" charset="0"/>
                <a:ea typeface="Roboto" pitchFamily="2" charset="0"/>
              </a:rPr>
              <a:t>БІСЕКТРИСИ </a:t>
            </a:r>
            <a:br>
              <a:rPr lang="uk-UA" sz="6000" b="1" dirty="0">
                <a:solidFill>
                  <a:srgbClr val="1F1B13"/>
                </a:solidFill>
                <a:latin typeface="Roboto" pitchFamily="2" charset="0"/>
                <a:ea typeface="Roboto" pitchFamily="2" charset="0"/>
              </a:rPr>
            </a:br>
            <a:r>
              <a:rPr lang="uk-UA" sz="6000" b="1" dirty="0">
                <a:solidFill>
                  <a:srgbClr val="1F1B13"/>
                </a:solidFill>
                <a:latin typeface="Roboto" pitchFamily="2" charset="0"/>
                <a:ea typeface="Roboto" pitchFamily="2" charset="0"/>
              </a:rPr>
              <a:t>ТРИКУТНИКА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3682A54-5B4C-4BFE-A83D-04B6914C8257}"/>
              </a:ext>
            </a:extLst>
          </p:cNvPr>
          <p:cNvGrpSpPr/>
          <p:nvPr/>
        </p:nvGrpSpPr>
        <p:grpSpPr>
          <a:xfrm>
            <a:off x="5933705" y="1021278"/>
            <a:ext cx="5181599" cy="2660441"/>
            <a:chOff x="5933705" y="1021278"/>
            <a:chExt cx="5181599" cy="2660441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C641F158-CF9D-4A59-A681-27F03666D630}"/>
                </a:ext>
              </a:extLst>
            </p:cNvPr>
            <p:cNvCxnSpPr>
              <a:cxnSpLocks/>
            </p:cNvCxnSpPr>
            <p:nvPr/>
          </p:nvCxnSpPr>
          <p:spPr>
            <a:xfrm>
              <a:off x="5933705" y="1021278"/>
              <a:ext cx="0" cy="2660441"/>
            </a:xfrm>
            <a:prstGeom prst="line">
              <a:avLst/>
            </a:prstGeom>
            <a:ln w="25400">
              <a:solidFill>
                <a:srgbClr val="AD77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C0C5EB6-A15C-4665-81A1-FABC49C6CD32}"/>
                </a:ext>
              </a:extLst>
            </p:cNvPr>
            <p:cNvCxnSpPr/>
            <p:nvPr/>
          </p:nvCxnSpPr>
          <p:spPr>
            <a:xfrm>
              <a:off x="5933705" y="3681719"/>
              <a:ext cx="5181599" cy="0"/>
            </a:xfrm>
            <a:prstGeom prst="line">
              <a:avLst/>
            </a:prstGeom>
            <a:ln w="25400">
              <a:solidFill>
                <a:srgbClr val="AD77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421E56-E8D9-4961-B381-B5CE1FE13665}"/>
              </a:ext>
            </a:extLst>
          </p:cNvPr>
          <p:cNvCxnSpPr>
            <a:cxnSpLocks/>
          </p:cNvCxnSpPr>
          <p:nvPr/>
        </p:nvCxnSpPr>
        <p:spPr>
          <a:xfrm flipH="1">
            <a:off x="-160368" y="2770003"/>
            <a:ext cx="937351" cy="2737431"/>
          </a:xfrm>
          <a:prstGeom prst="line">
            <a:avLst/>
          </a:prstGeom>
          <a:ln>
            <a:solidFill>
              <a:srgbClr val="873C1E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3AF0D1B-5074-460C-88A7-2CA65FC2F28B}"/>
              </a:ext>
            </a:extLst>
          </p:cNvPr>
          <p:cNvCxnSpPr>
            <a:cxnSpLocks/>
          </p:cNvCxnSpPr>
          <p:nvPr/>
        </p:nvCxnSpPr>
        <p:spPr>
          <a:xfrm flipH="1">
            <a:off x="-142283" y="3681719"/>
            <a:ext cx="865907" cy="2618494"/>
          </a:xfrm>
          <a:prstGeom prst="line">
            <a:avLst/>
          </a:prstGeom>
          <a:ln>
            <a:solidFill>
              <a:srgbClr val="007434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4E3F649-44E6-459A-9A12-7A9626E4168F}"/>
              </a:ext>
            </a:extLst>
          </p:cNvPr>
          <p:cNvGrpSpPr/>
          <p:nvPr/>
        </p:nvGrpSpPr>
        <p:grpSpPr>
          <a:xfrm>
            <a:off x="7639291" y="4101096"/>
            <a:ext cx="1436698" cy="1534460"/>
            <a:chOff x="7974021" y="4101096"/>
            <a:chExt cx="1101968" cy="1176953"/>
          </a:xfrm>
        </p:grpSpPr>
        <p:sp>
          <p:nvSpPr>
            <p:cNvPr id="2" name="Равнобедренный треугольник 1">
              <a:extLst>
                <a:ext uri="{FF2B5EF4-FFF2-40B4-BE49-F238E27FC236}">
                  <a16:creationId xmlns:a16="http://schemas.microsoft.com/office/drawing/2014/main" id="{05BD2699-5575-4079-91B2-946279AE4BA0}"/>
                </a:ext>
              </a:extLst>
            </p:cNvPr>
            <p:cNvSpPr/>
            <p:nvPr/>
          </p:nvSpPr>
          <p:spPr>
            <a:xfrm rot="2095983">
              <a:off x="7992478" y="4101096"/>
              <a:ext cx="622546" cy="569610"/>
            </a:xfrm>
            <a:prstGeom prst="triangle">
              <a:avLst/>
            </a:prstGeom>
            <a:noFill/>
            <a:ln>
              <a:solidFill>
                <a:srgbClr val="6BC3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5437DF80-FAB9-4B39-AE8F-60FFA6D4BC83}"/>
                </a:ext>
              </a:extLst>
            </p:cNvPr>
            <p:cNvGrpSpPr/>
            <p:nvPr/>
          </p:nvGrpSpPr>
          <p:grpSpPr>
            <a:xfrm>
              <a:off x="7974021" y="4246838"/>
              <a:ext cx="1101968" cy="1031211"/>
              <a:chOff x="7974021" y="4246839"/>
              <a:chExt cx="835824" cy="782156"/>
            </a:xfrm>
          </p:grpSpPr>
          <p:sp>
            <p:nvSpPr>
              <p:cNvPr id="12" name="Равнобедренный треугольник 11">
                <a:extLst>
                  <a:ext uri="{FF2B5EF4-FFF2-40B4-BE49-F238E27FC236}">
                    <a16:creationId xmlns:a16="http://schemas.microsoft.com/office/drawing/2014/main" id="{EA8027D1-FD96-4279-8252-E08CDCA54DDC}"/>
                  </a:ext>
                </a:extLst>
              </p:cNvPr>
              <p:cNvSpPr/>
              <p:nvPr/>
            </p:nvSpPr>
            <p:spPr>
              <a:xfrm rot="2003810">
                <a:off x="8284197" y="4246839"/>
                <a:ext cx="525648" cy="442674"/>
              </a:xfrm>
              <a:prstGeom prst="triangl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Равнобедренный треугольник 15">
                <a:extLst>
                  <a:ext uri="{FF2B5EF4-FFF2-40B4-BE49-F238E27FC236}">
                    <a16:creationId xmlns:a16="http://schemas.microsoft.com/office/drawing/2014/main" id="{C85D5603-5548-4F44-81D2-5B36E358C3A0}"/>
                  </a:ext>
                </a:extLst>
              </p:cNvPr>
              <p:cNvSpPr/>
              <p:nvPr/>
            </p:nvSpPr>
            <p:spPr>
              <a:xfrm rot="13151912">
                <a:off x="7974021" y="4505775"/>
                <a:ext cx="682516" cy="523220"/>
              </a:xfrm>
              <a:prstGeom prst="triangle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7936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34996" y="260648"/>
            <a:ext cx="31220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ПОВТОРИМО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91545" y="968535"/>
          <a:ext cx="8280921" cy="29590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6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605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МЕДІАНА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БІСЕКТРИСА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ВИСОТА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605">
                <a:tc gridSpan="3"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solidFill>
                            <a:srgbClr val="002060"/>
                          </a:solidFill>
                        </a:rPr>
                        <a:t>відрізок, що виходить з вершини</a:t>
                      </a:r>
                      <a:r>
                        <a:rPr lang="uk-UA" sz="2400" b="1" baseline="0" dirty="0">
                          <a:solidFill>
                            <a:srgbClr val="002060"/>
                          </a:solidFill>
                        </a:rPr>
                        <a:t> трикутника на протилежну сторону </a:t>
                      </a:r>
                    </a:p>
                    <a:p>
                      <a:pPr algn="ctr"/>
                      <a:r>
                        <a:rPr lang="uk-UA" sz="2400" b="1" baseline="0" dirty="0">
                          <a:solidFill>
                            <a:srgbClr val="002060"/>
                          </a:solidFill>
                        </a:rPr>
                        <a:t>(пряму, що її містить)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605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solidFill>
                            <a:srgbClr val="7030A0"/>
                          </a:solidFill>
                        </a:rPr>
                        <a:t>і ділить цю сторону навпіл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solidFill>
                            <a:srgbClr val="7030A0"/>
                          </a:solidFill>
                        </a:rPr>
                        <a:t>і ділить кут , з вершини якого виходить, навпіл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solidFill>
                            <a:srgbClr val="7030A0"/>
                          </a:solidFill>
                        </a:rPr>
                        <a:t>перпендикулярно до неї</a:t>
                      </a:r>
                      <a:endParaRPr lang="ru-RU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Равнобедренный треугольник 4"/>
          <p:cNvSpPr/>
          <p:nvPr/>
        </p:nvSpPr>
        <p:spPr>
          <a:xfrm>
            <a:off x="2423593" y="4221088"/>
            <a:ext cx="1584176" cy="1728192"/>
          </a:xfrm>
          <a:prstGeom prst="triangle">
            <a:avLst>
              <a:gd name="adj" fmla="val 16535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5303911" y="4196502"/>
            <a:ext cx="1584176" cy="1728192"/>
          </a:xfrm>
          <a:prstGeom prst="triangle">
            <a:avLst>
              <a:gd name="adj" fmla="val 16535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8184232" y="4196502"/>
            <a:ext cx="1584176" cy="1728192"/>
          </a:xfrm>
          <a:prstGeom prst="triangle">
            <a:avLst>
              <a:gd name="adj" fmla="val 16535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5" idx="0"/>
          </p:cNvCxnSpPr>
          <p:nvPr/>
        </p:nvCxnSpPr>
        <p:spPr>
          <a:xfrm flipH="1" flipV="1">
            <a:off x="2685537" y="4221088"/>
            <a:ext cx="530144" cy="170360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 flipV="1">
            <a:off x="5565856" y="4183036"/>
            <a:ext cx="386128" cy="174165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7" idx="3"/>
          </p:cNvCxnSpPr>
          <p:nvPr/>
        </p:nvCxnSpPr>
        <p:spPr>
          <a:xfrm flipV="1">
            <a:off x="8446176" y="4196502"/>
            <a:ext cx="0" cy="172819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2843389" y="581178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3503712" y="578719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2843389" y="575068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Дуга 24"/>
          <p:cNvSpPr/>
          <p:nvPr/>
        </p:nvSpPr>
        <p:spPr>
          <a:xfrm rot="6248573">
            <a:off x="5551233" y="4396550"/>
            <a:ext cx="297449" cy="29634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rot="7223022">
            <a:off x="5405636" y="4485624"/>
            <a:ext cx="290345" cy="312258"/>
          </a:xfrm>
          <a:prstGeom prst="arc">
            <a:avLst>
              <a:gd name="adj1" fmla="val 16810745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446176" y="5750684"/>
            <a:ext cx="170104" cy="17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0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3755740" y="188640"/>
            <a:ext cx="4680520" cy="1008112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rgbClr val="7030A0"/>
                </a:solidFill>
              </a:rPr>
              <a:t>ТРИКУТНИКИ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06890" y="2132856"/>
            <a:ext cx="2340260" cy="3384376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>
                <a:solidFill>
                  <a:srgbClr val="7030A0"/>
                </a:solidFill>
              </a:rPr>
              <a:t>РІЗНО-</a:t>
            </a:r>
          </a:p>
          <a:p>
            <a:pPr algn="ctr"/>
            <a:r>
              <a:rPr lang="uk-UA" sz="3200" b="1" u="sng" dirty="0">
                <a:solidFill>
                  <a:srgbClr val="7030A0"/>
                </a:solidFill>
              </a:rPr>
              <a:t>СТОРОННІ</a:t>
            </a:r>
          </a:p>
          <a:p>
            <a:pPr algn="ctr"/>
            <a:r>
              <a:rPr lang="uk-UA" sz="3200" b="1" i="1" dirty="0">
                <a:solidFill>
                  <a:srgbClr val="7030A0"/>
                </a:solidFill>
              </a:rPr>
              <a:t>МАЮТЬ ВСІ СТОРОНИ РІЗНІ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25870" y="2132856"/>
            <a:ext cx="2340260" cy="3384376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>
                <a:solidFill>
                  <a:srgbClr val="7030A0"/>
                </a:solidFill>
              </a:rPr>
              <a:t>РІВНО-СТОРОННІ</a:t>
            </a:r>
          </a:p>
          <a:p>
            <a:pPr algn="ctr"/>
            <a:r>
              <a:rPr lang="uk-UA" sz="3200" b="1" i="1" dirty="0">
                <a:solidFill>
                  <a:srgbClr val="7030A0"/>
                </a:solidFill>
              </a:rPr>
              <a:t>МАЮТЬ ВСІ СТОРОНИ  РІВНІ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96200" y="2132856"/>
            <a:ext cx="2340260" cy="3384376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>
                <a:solidFill>
                  <a:srgbClr val="7030A0"/>
                </a:solidFill>
              </a:rPr>
              <a:t>РІВНО-БЕДРЕНІ</a:t>
            </a:r>
          </a:p>
          <a:p>
            <a:pPr algn="ctr"/>
            <a:r>
              <a:rPr lang="uk-UA" sz="3200" b="1" i="1" dirty="0">
                <a:solidFill>
                  <a:srgbClr val="7030A0"/>
                </a:solidFill>
              </a:rPr>
              <a:t>МАЮТЬ ДВІ РІВНІ СТОРОНИ</a:t>
            </a:r>
          </a:p>
          <a:p>
            <a:pPr algn="ctr"/>
            <a:endParaRPr lang="ru-RU" sz="3200" b="1" i="1" dirty="0">
              <a:solidFill>
                <a:srgbClr val="7030A0"/>
              </a:solidFill>
            </a:endParaRPr>
          </a:p>
        </p:txBody>
      </p:sp>
      <p:cxnSp>
        <p:nvCxnSpPr>
          <p:cNvPr id="9" name="Прямая со стрелкой 8"/>
          <p:cNvCxnSpPr>
            <a:stCxn id="3" idx="2"/>
          </p:cNvCxnSpPr>
          <p:nvPr/>
        </p:nvCxnSpPr>
        <p:spPr>
          <a:xfrm>
            <a:off x="6096000" y="1196752"/>
            <a:ext cx="0" cy="9361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4" idx="0"/>
          </p:cNvCxnSpPr>
          <p:nvPr/>
        </p:nvCxnSpPr>
        <p:spPr>
          <a:xfrm flipH="1">
            <a:off x="3177021" y="1228970"/>
            <a:ext cx="1741055" cy="90388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6" idx="0"/>
          </p:cNvCxnSpPr>
          <p:nvPr/>
        </p:nvCxnSpPr>
        <p:spPr>
          <a:xfrm>
            <a:off x="7266130" y="1196752"/>
            <a:ext cx="1800200" cy="9361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32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Равнобедренный треугольник 2"/>
          <p:cNvSpPr/>
          <p:nvPr/>
        </p:nvSpPr>
        <p:spPr>
          <a:xfrm>
            <a:off x="3434955" y="1111151"/>
            <a:ext cx="2664296" cy="4265693"/>
          </a:xfrm>
          <a:prstGeom prst="triangl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863752" y="3429000"/>
            <a:ext cx="288032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5375920" y="3429000"/>
            <a:ext cx="288032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171469" y="3881582"/>
            <a:ext cx="12634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БІЧНА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58555" y="3848528"/>
            <a:ext cx="12634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БІЧНА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18109" y="5517233"/>
            <a:ext cx="16914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7" y="181046"/>
            <a:ext cx="2046933" cy="1860208"/>
          </a:xfrm>
          <a:prstGeom prst="rect">
            <a:avLst/>
          </a:prstGeom>
        </p:spPr>
      </p:pic>
      <p:sp>
        <p:nvSpPr>
          <p:cNvPr id="12" name="Дуга 11"/>
          <p:cNvSpPr/>
          <p:nvPr/>
        </p:nvSpPr>
        <p:spPr>
          <a:xfrm>
            <a:off x="3140280" y="4939619"/>
            <a:ext cx="723472" cy="874448"/>
          </a:xfrm>
          <a:prstGeom prst="arc">
            <a:avLst>
              <a:gd name="adj1" fmla="val 16810745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15046300">
            <a:off x="5651707" y="4870418"/>
            <a:ext cx="814750" cy="841024"/>
          </a:xfrm>
          <a:prstGeom prst="arc">
            <a:avLst>
              <a:gd name="adj1" fmla="val 16810745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590299" y="2124979"/>
            <a:ext cx="384393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РІВНОБЕДРЕНОМУ</a:t>
            </a:r>
          </a:p>
          <a:p>
            <a:pPr algn="ctr"/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ТРИКУТНИКУ</a:t>
            </a:r>
          </a:p>
          <a:p>
            <a:pPr algn="ctr"/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КУТИ ПРИ ОСНОВІ</a:t>
            </a:r>
          </a:p>
          <a:p>
            <a:pPr algn="ctr"/>
            <a:r>
              <a:rPr lang="uk-UA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РІВНІ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831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045866"/>
            <a:ext cx="1584176" cy="1451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546" y="1052736"/>
            <a:ext cx="1992786" cy="1444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8" y="1052737"/>
            <a:ext cx="1527672" cy="1444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416" y="1045866"/>
            <a:ext cx="1601904" cy="1456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19962" y="332657"/>
            <a:ext cx="7224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Які трикутники є рівнобедреними?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790" y="116632"/>
            <a:ext cx="1652470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8977" y="2516227"/>
            <a:ext cx="529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45284" y="2537188"/>
            <a:ext cx="529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03157" y="3573017"/>
            <a:ext cx="74017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Знайдіть периметри рівнобедрених</a:t>
            </a:r>
          </a:p>
          <a:p>
            <a:pPr algn="ctr"/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трикутників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30818" y="4941168"/>
            <a:ext cx="1754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- 17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77432" y="4941168"/>
            <a:ext cx="17812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 - 19</a:t>
            </a:r>
          </a:p>
        </p:txBody>
      </p:sp>
    </p:spTree>
    <p:extLst>
      <p:ext uri="{BB962C8B-B14F-4D97-AF65-F5344CB8AC3E}">
        <p14:creationId xmlns:p14="http://schemas.microsoft.com/office/powerpoint/2010/main" val="349938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11" grpId="0"/>
      <p:bldP spid="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06FF94D-F052-46E2-81EA-2DE54119D2F2}"/>
              </a:ext>
            </a:extLst>
          </p:cNvPr>
          <p:cNvSpPr txBox="1"/>
          <p:nvPr/>
        </p:nvSpPr>
        <p:spPr>
          <a:xfrm>
            <a:off x="512841" y="316335"/>
            <a:ext cx="11166318" cy="1200329"/>
          </a:xfrm>
          <a:prstGeom prst="rect">
            <a:avLst/>
          </a:prstGeom>
          <a:gradFill flip="none" rotWithShape="1">
            <a:gsLst>
              <a:gs pos="0">
                <a:srgbClr val="CBAF9A">
                  <a:tint val="66000"/>
                  <a:satMod val="160000"/>
                </a:srgbClr>
              </a:gs>
              <a:gs pos="50000">
                <a:srgbClr val="CBAF9A">
                  <a:tint val="44500"/>
                  <a:satMod val="160000"/>
                </a:srgbClr>
              </a:gs>
              <a:gs pos="100000">
                <a:srgbClr val="CBAF9A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Montserrat" panose="00000500000000000000" pitchFamily="50" charset="-52"/>
              </a:rPr>
              <a:t>Бісектрисою трикутника </a:t>
            </a:r>
            <a:r>
              <a:rPr lang="uk-UA" sz="2400" i="1" dirty="0">
                <a:latin typeface="Montserrat" panose="00000500000000000000" pitchFamily="50" charset="-52"/>
              </a:rPr>
              <a:t>називають відрізок бісектриси кута трикутника, що сполучає вершину трикутника з точкою протилежної сторони.</a:t>
            </a:r>
            <a:endParaRPr lang="ru-RU" sz="2400" dirty="0">
              <a:latin typeface="Montserrat" panose="00000500000000000000" pitchFamily="50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5FA1EA-1D39-4D2C-83C9-4E2F9A909638}"/>
              </a:ext>
            </a:extLst>
          </p:cNvPr>
          <p:cNvSpPr txBox="1"/>
          <p:nvPr/>
        </p:nvSpPr>
        <p:spPr>
          <a:xfrm>
            <a:off x="421289" y="5325015"/>
            <a:ext cx="11233150" cy="1200329"/>
          </a:xfrm>
          <a:prstGeom prst="rect">
            <a:avLst/>
          </a:prstGeom>
          <a:gradFill flip="none" rotWithShape="1">
            <a:gsLst>
              <a:gs pos="0">
                <a:srgbClr val="CBAF9A">
                  <a:tint val="66000"/>
                  <a:satMod val="160000"/>
                </a:srgbClr>
              </a:gs>
              <a:gs pos="50000">
                <a:srgbClr val="CBAF9A">
                  <a:tint val="44500"/>
                  <a:satMod val="160000"/>
                </a:srgbClr>
              </a:gs>
              <a:gs pos="100000">
                <a:srgbClr val="CBAF9A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 i="1">
                <a:latin typeface="Montserrat" panose="00000500000000000000" pitchFamily="50" charset="-52"/>
              </a:defRPr>
            </a:lvl1pPr>
          </a:lstStyle>
          <a:p>
            <a:r>
              <a:rPr lang="uk-UA" b="0" dirty="0"/>
              <a:t>В будь-якому трикутнику бісектриси перетинаються в одній точці</a:t>
            </a:r>
            <a:br>
              <a:rPr lang="uk-UA" b="0" dirty="0"/>
            </a:br>
            <a:r>
              <a:rPr lang="uk-UA" b="0" dirty="0"/>
              <a:t>(</a:t>
            </a:r>
            <a:r>
              <a:rPr lang="uk-UA" b="0" i="0" dirty="0"/>
              <a:t>її називають </a:t>
            </a:r>
            <a:r>
              <a:rPr lang="uk-UA" dirty="0" err="1"/>
              <a:t>інцентром</a:t>
            </a:r>
            <a:r>
              <a:rPr lang="uk-UA" b="0" dirty="0"/>
              <a:t>). </a:t>
            </a:r>
            <a:br>
              <a:rPr lang="uk-UA" b="0" dirty="0"/>
            </a:br>
            <a:r>
              <a:rPr lang="uk-UA" b="0" dirty="0"/>
              <a:t>На малюнку точка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0" dirty="0"/>
              <a:t>-</a:t>
            </a:r>
            <a:r>
              <a:rPr lang="uk-UA" b="0" dirty="0" err="1"/>
              <a:t>інцентр</a:t>
            </a:r>
            <a:r>
              <a:rPr lang="uk-UA" b="0" dirty="0"/>
              <a:t> трикутника АВС</a:t>
            </a:r>
            <a:endParaRPr lang="ru-RU" b="0" dirty="0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8E806292-D389-4C4A-A625-6FF6C8627F48}"/>
              </a:ext>
            </a:extLst>
          </p:cNvPr>
          <p:cNvGrpSpPr/>
          <p:nvPr/>
        </p:nvGrpSpPr>
        <p:grpSpPr>
          <a:xfrm>
            <a:off x="2135560" y="1460751"/>
            <a:ext cx="6954688" cy="3864264"/>
            <a:chOff x="911424" y="1459632"/>
            <a:chExt cx="6954688" cy="386426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94407C-B1FB-4129-B840-7F0EF9693094}"/>
                </a:ext>
              </a:extLst>
            </p:cNvPr>
            <p:cNvSpPr txBox="1"/>
            <p:nvPr/>
          </p:nvSpPr>
          <p:spPr>
            <a:xfrm>
              <a:off x="5834063" y="1459632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/>
                <a:t>B</a:t>
              </a:r>
              <a:endParaRPr lang="ru-RU" sz="2800" i="1" dirty="0"/>
            </a:p>
          </p:txBody>
        </p: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341F915E-6FB9-4FEA-80DF-44622531752E}"/>
                </a:ext>
              </a:extLst>
            </p:cNvPr>
            <p:cNvGrpSpPr/>
            <p:nvPr/>
          </p:nvGrpSpPr>
          <p:grpSpPr>
            <a:xfrm>
              <a:off x="911424" y="1864331"/>
              <a:ext cx="6954688" cy="3459565"/>
              <a:chOff x="818456" y="1753192"/>
              <a:chExt cx="6954688" cy="3459565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F6620F41-9A0E-494D-A889-17480C22DDBB}"/>
                  </a:ext>
                </a:extLst>
              </p:cNvPr>
              <p:cNvGrpSpPr/>
              <p:nvPr/>
            </p:nvGrpSpPr>
            <p:grpSpPr>
              <a:xfrm>
                <a:off x="818456" y="1753192"/>
                <a:ext cx="6954688" cy="3294990"/>
                <a:chOff x="818456" y="1753192"/>
                <a:chExt cx="6954688" cy="3294990"/>
              </a:xfrm>
            </p:grpSpPr>
            <p:grpSp>
              <p:nvGrpSpPr>
                <p:cNvPr id="23" name="Группа 22">
                  <a:extLst>
                    <a:ext uri="{FF2B5EF4-FFF2-40B4-BE49-F238E27FC236}">
                      <a16:creationId xmlns:a16="http://schemas.microsoft.com/office/drawing/2014/main" id="{F2BFC72B-40BE-4369-8656-14983F8AA330}"/>
                    </a:ext>
                  </a:extLst>
                </p:cNvPr>
                <p:cNvGrpSpPr/>
                <p:nvPr/>
              </p:nvGrpSpPr>
              <p:grpSpPr>
                <a:xfrm>
                  <a:off x="1199456" y="1760240"/>
                  <a:ext cx="6192688" cy="3028328"/>
                  <a:chOff x="1199456" y="1760240"/>
                  <a:chExt cx="6192688" cy="3028328"/>
                </a:xfrm>
              </p:grpSpPr>
              <p:sp>
                <p:nvSpPr>
                  <p:cNvPr id="4" name="Равнобедренный треугольник 3">
                    <a:extLst>
                      <a:ext uri="{FF2B5EF4-FFF2-40B4-BE49-F238E27FC236}">
                        <a16:creationId xmlns:a16="http://schemas.microsoft.com/office/drawing/2014/main" id="{AE9193DE-ADE6-44C5-B0E8-4821578AC62D}"/>
                      </a:ext>
                    </a:extLst>
                  </p:cNvPr>
                  <p:cNvSpPr/>
                  <p:nvPr/>
                </p:nvSpPr>
                <p:spPr>
                  <a:xfrm>
                    <a:off x="1199456" y="1760240"/>
                    <a:ext cx="6192688" cy="3024336"/>
                  </a:xfrm>
                  <a:prstGeom prst="triangle">
                    <a:avLst>
                      <a:gd name="adj" fmla="val 74547"/>
                    </a:avLst>
                  </a:prstGeom>
                  <a:noFill/>
                  <a:ln w="2857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22" name="Группа 21">
                    <a:extLst>
                      <a:ext uri="{FF2B5EF4-FFF2-40B4-BE49-F238E27FC236}">
                        <a16:creationId xmlns:a16="http://schemas.microsoft.com/office/drawing/2014/main" id="{53C01EFC-5EE5-47F5-8DA2-34FEC3408399}"/>
                      </a:ext>
                    </a:extLst>
                  </p:cNvPr>
                  <p:cNvGrpSpPr/>
                  <p:nvPr/>
                </p:nvGrpSpPr>
                <p:grpSpPr>
                  <a:xfrm>
                    <a:off x="1199456" y="1760240"/>
                    <a:ext cx="6192688" cy="3028328"/>
                    <a:chOff x="1199456" y="1760240"/>
                    <a:chExt cx="6192688" cy="3028328"/>
                  </a:xfrm>
                </p:grpSpPr>
                <p:cxnSp>
                  <p:nvCxnSpPr>
                    <p:cNvPr id="6" name="Прямая соединительная линия 5">
                      <a:extLst>
                        <a:ext uri="{FF2B5EF4-FFF2-40B4-BE49-F238E27FC236}">
                          <a16:creationId xmlns:a16="http://schemas.microsoft.com/office/drawing/2014/main" id="{9CCBF5C5-F9CA-4FF9-A08A-11E54603D956}"/>
                        </a:ext>
                      </a:extLst>
                    </p:cNvPr>
                    <p:cNvCxnSpPr>
                      <a:cxnSpLocks/>
                      <a:stCxn id="4" idx="2"/>
                      <a:endCxn id="4" idx="5"/>
                    </p:cNvCxnSpPr>
                    <p:nvPr/>
                  </p:nvCxnSpPr>
                  <p:spPr>
                    <a:xfrm flipV="1">
                      <a:off x="1199456" y="3272408"/>
                      <a:ext cx="5404576" cy="1512168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" name="Прямая соединительная линия 11">
                      <a:extLst>
                        <a:ext uri="{FF2B5EF4-FFF2-40B4-BE49-F238E27FC236}">
                          <a16:creationId xmlns:a16="http://schemas.microsoft.com/office/drawing/2014/main" id="{9F61A4AD-36D5-4E31-93D2-C7A51C228FDF}"/>
                        </a:ext>
                      </a:extLst>
                    </p:cNvPr>
                    <p:cNvCxnSpPr>
                      <a:cxnSpLocks/>
                      <a:stCxn id="4" idx="0"/>
                    </p:cNvCxnSpPr>
                    <p:nvPr/>
                  </p:nvCxnSpPr>
                  <p:spPr>
                    <a:xfrm flipH="1">
                      <a:off x="4752474" y="1760240"/>
                      <a:ext cx="1063445" cy="3028328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" name="Прямая соединительная линия 13">
                      <a:extLst>
                        <a:ext uri="{FF2B5EF4-FFF2-40B4-BE49-F238E27FC236}">
                          <a16:creationId xmlns:a16="http://schemas.microsoft.com/office/drawing/2014/main" id="{7ADFBD6A-732A-4E63-B48E-C435137901E1}"/>
                        </a:ext>
                      </a:extLst>
                    </p:cNvPr>
                    <p:cNvCxnSpPr>
                      <a:cxnSpLocks/>
                      <a:stCxn id="4" idx="4"/>
                    </p:cNvCxnSpPr>
                    <p:nvPr/>
                  </p:nvCxnSpPr>
                  <p:spPr>
                    <a:xfrm flipH="1" flipV="1">
                      <a:off x="3886200" y="3033713"/>
                      <a:ext cx="3505944" cy="1750863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2CB1055-E726-4204-8284-6EF77477299B}"/>
                    </a:ext>
                  </a:extLst>
                </p:cNvPr>
                <p:cNvSpPr txBox="1"/>
                <p:nvPr/>
              </p:nvSpPr>
              <p:spPr>
                <a:xfrm>
                  <a:off x="7392144" y="4524962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i="1" dirty="0"/>
                    <a:t>C</a:t>
                  </a:r>
                  <a:endParaRPr lang="ru-RU" sz="2800" i="1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0127847-62BE-45D4-A984-909F53EA126D}"/>
                    </a:ext>
                  </a:extLst>
                </p:cNvPr>
                <p:cNvSpPr txBox="1"/>
                <p:nvPr/>
              </p:nvSpPr>
              <p:spPr>
                <a:xfrm>
                  <a:off x="818456" y="441166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uk-UA" sz="2800" i="1" dirty="0"/>
                    <a:t>А</a:t>
                  </a:r>
                  <a:endParaRPr lang="ru-RU" sz="2800" i="1" dirty="0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8410D39-E85C-460E-B44B-144A69C1479B}"/>
                    </a:ext>
                  </a:extLst>
                </p:cNvPr>
                <p:cNvSpPr txBox="1"/>
                <p:nvPr/>
              </p:nvSpPr>
              <p:spPr>
                <a:xfrm>
                  <a:off x="4875068" y="3122104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i="1" dirty="0"/>
                    <a:t>I</a:t>
                  </a:r>
                  <a:endParaRPr lang="ru-RU" sz="2800" i="1" dirty="0"/>
                </a:p>
              </p:txBody>
            </p:sp>
            <p:sp>
              <p:nvSpPr>
                <p:cNvPr id="28" name="Дуга 27">
                  <a:extLst>
                    <a:ext uri="{FF2B5EF4-FFF2-40B4-BE49-F238E27FC236}">
                      <a16:creationId xmlns:a16="http://schemas.microsoft.com/office/drawing/2014/main" id="{B5E146D1-90A4-4496-A750-60903C948BDE}"/>
                    </a:ext>
                  </a:extLst>
                </p:cNvPr>
                <p:cNvSpPr/>
                <p:nvPr/>
              </p:nvSpPr>
              <p:spPr>
                <a:xfrm rot="16631543">
                  <a:off x="7057628" y="4507835"/>
                  <a:ext cx="288032" cy="241476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9" name="Дуга 28">
                  <a:extLst>
                    <a:ext uri="{FF2B5EF4-FFF2-40B4-BE49-F238E27FC236}">
                      <a16:creationId xmlns:a16="http://schemas.microsoft.com/office/drawing/2014/main" id="{4F623261-C3F3-4BF5-9E44-0A1BA600EDD9}"/>
                    </a:ext>
                  </a:extLst>
                </p:cNvPr>
                <p:cNvSpPr/>
                <p:nvPr/>
              </p:nvSpPr>
              <p:spPr>
                <a:xfrm rot="15361119">
                  <a:off x="6935425" y="4626720"/>
                  <a:ext cx="288032" cy="241476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Дуга 29">
                  <a:extLst>
                    <a:ext uri="{FF2B5EF4-FFF2-40B4-BE49-F238E27FC236}">
                      <a16:creationId xmlns:a16="http://schemas.microsoft.com/office/drawing/2014/main" id="{7D99A237-A2B7-4E34-8E7A-D3EBC7C85CD8}"/>
                    </a:ext>
                  </a:extLst>
                </p:cNvPr>
                <p:cNvSpPr/>
                <p:nvPr/>
              </p:nvSpPr>
              <p:spPr>
                <a:xfrm rot="8464062">
                  <a:off x="5718387" y="1764550"/>
                  <a:ext cx="288032" cy="241476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2" name="Дуга 31">
                  <a:extLst>
                    <a:ext uri="{FF2B5EF4-FFF2-40B4-BE49-F238E27FC236}">
                      <a16:creationId xmlns:a16="http://schemas.microsoft.com/office/drawing/2014/main" id="{CC0F52C3-2F0A-45E4-95C5-BCA1E99FC40A}"/>
                    </a:ext>
                  </a:extLst>
                </p:cNvPr>
                <p:cNvSpPr/>
                <p:nvPr/>
              </p:nvSpPr>
              <p:spPr>
                <a:xfrm rot="8464062">
                  <a:off x="5667879" y="1753192"/>
                  <a:ext cx="389989" cy="326954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3" name="Дуга 32">
                  <a:extLst>
                    <a:ext uri="{FF2B5EF4-FFF2-40B4-BE49-F238E27FC236}">
                      <a16:creationId xmlns:a16="http://schemas.microsoft.com/office/drawing/2014/main" id="{201D9EAB-CFE0-4A5F-8734-6438E3D81B57}"/>
                    </a:ext>
                  </a:extLst>
                </p:cNvPr>
                <p:cNvSpPr/>
                <p:nvPr/>
              </p:nvSpPr>
              <p:spPr>
                <a:xfrm rot="10497509">
                  <a:off x="5546856" y="1796982"/>
                  <a:ext cx="288032" cy="241476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4" name="Дуга 33">
                  <a:extLst>
                    <a:ext uri="{FF2B5EF4-FFF2-40B4-BE49-F238E27FC236}">
                      <a16:creationId xmlns:a16="http://schemas.microsoft.com/office/drawing/2014/main" id="{3535BF75-E166-4577-BEDB-95F1B8205E1B}"/>
                    </a:ext>
                  </a:extLst>
                </p:cNvPr>
                <p:cNvSpPr/>
                <p:nvPr/>
              </p:nvSpPr>
              <p:spPr>
                <a:xfrm rot="10497509">
                  <a:off x="5496348" y="1785624"/>
                  <a:ext cx="389989" cy="326954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5" name="Дуга 34">
                  <a:extLst>
                    <a:ext uri="{FF2B5EF4-FFF2-40B4-BE49-F238E27FC236}">
                      <a16:creationId xmlns:a16="http://schemas.microsoft.com/office/drawing/2014/main" id="{50C8C33C-B68A-4264-BB23-28DD18172738}"/>
                    </a:ext>
                  </a:extLst>
                </p:cNvPr>
                <p:cNvSpPr/>
                <p:nvPr/>
              </p:nvSpPr>
              <p:spPr>
                <a:xfrm rot="1255202">
                  <a:off x="1589710" y="4400740"/>
                  <a:ext cx="315354" cy="264382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Дуга 35">
                  <a:extLst>
                    <a:ext uri="{FF2B5EF4-FFF2-40B4-BE49-F238E27FC236}">
                      <a16:creationId xmlns:a16="http://schemas.microsoft.com/office/drawing/2014/main" id="{A7C2FA22-1146-4ACB-B131-8F676F1E1F06}"/>
                    </a:ext>
                  </a:extLst>
                </p:cNvPr>
                <p:cNvSpPr/>
                <p:nvPr/>
              </p:nvSpPr>
              <p:spPr>
                <a:xfrm rot="1255202">
                  <a:off x="1614787" y="4326751"/>
                  <a:ext cx="389989" cy="326954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Дуга 36">
                  <a:extLst>
                    <a:ext uri="{FF2B5EF4-FFF2-40B4-BE49-F238E27FC236}">
                      <a16:creationId xmlns:a16="http://schemas.microsoft.com/office/drawing/2014/main" id="{5CFAC150-A52F-4089-9D86-3AAEF34D8C2B}"/>
                    </a:ext>
                  </a:extLst>
                </p:cNvPr>
                <p:cNvSpPr/>
                <p:nvPr/>
              </p:nvSpPr>
              <p:spPr>
                <a:xfrm rot="1255202">
                  <a:off x="1532378" y="4456549"/>
                  <a:ext cx="290405" cy="211117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8" name="Дуга 37">
                  <a:extLst>
                    <a:ext uri="{FF2B5EF4-FFF2-40B4-BE49-F238E27FC236}">
                      <a16:creationId xmlns:a16="http://schemas.microsoft.com/office/drawing/2014/main" id="{08B89F52-DE9B-4580-BDC7-0E13AC5E8453}"/>
                    </a:ext>
                  </a:extLst>
                </p:cNvPr>
                <p:cNvSpPr/>
                <p:nvPr/>
              </p:nvSpPr>
              <p:spPr>
                <a:xfrm rot="2561595">
                  <a:off x="1671309" y="4540454"/>
                  <a:ext cx="315354" cy="264382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9" name="Дуга 38">
                  <a:extLst>
                    <a:ext uri="{FF2B5EF4-FFF2-40B4-BE49-F238E27FC236}">
                      <a16:creationId xmlns:a16="http://schemas.microsoft.com/office/drawing/2014/main" id="{FEA96EA3-6959-490D-A328-AA56E9BF7FC1}"/>
                    </a:ext>
                  </a:extLst>
                </p:cNvPr>
                <p:cNvSpPr/>
                <p:nvPr/>
              </p:nvSpPr>
              <p:spPr>
                <a:xfrm rot="2561595">
                  <a:off x="1693466" y="4509168"/>
                  <a:ext cx="389989" cy="326954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0" name="Дуга 39">
                  <a:extLst>
                    <a:ext uri="{FF2B5EF4-FFF2-40B4-BE49-F238E27FC236}">
                      <a16:creationId xmlns:a16="http://schemas.microsoft.com/office/drawing/2014/main" id="{BDA3EC05-D8FD-411F-AA33-EEFD6E517AE1}"/>
                    </a:ext>
                  </a:extLst>
                </p:cNvPr>
                <p:cNvSpPr/>
                <p:nvPr/>
              </p:nvSpPr>
              <p:spPr>
                <a:xfrm rot="2561595">
                  <a:off x="1618369" y="4581258"/>
                  <a:ext cx="290405" cy="211117"/>
                </a:xfrm>
                <a:prstGeom prst="arc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106DBF9-CB98-4C0E-9AF0-59AE5407606C}"/>
                  </a:ext>
                </a:extLst>
              </p:cNvPr>
              <p:cNvSpPr txBox="1"/>
              <p:nvPr/>
            </p:nvSpPr>
            <p:spPr>
              <a:xfrm>
                <a:off x="6604032" y="2935646"/>
                <a:ext cx="6273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/>
                  <a:t>L</a:t>
                </a:r>
                <a:r>
                  <a:rPr lang="en-US" sz="2800" i="1" baseline="-25000" dirty="0"/>
                  <a:t>1</a:t>
                </a:r>
                <a:endParaRPr lang="ru-RU" sz="2800" i="1" baseline="-25000" dirty="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660FE11-7EC1-4080-8C5A-67FFA43AACE9}"/>
                  </a:ext>
                </a:extLst>
              </p:cNvPr>
              <p:cNvSpPr txBox="1"/>
              <p:nvPr/>
            </p:nvSpPr>
            <p:spPr>
              <a:xfrm>
                <a:off x="4578504" y="4689537"/>
                <a:ext cx="6273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/>
                  <a:t>L</a:t>
                </a:r>
                <a:r>
                  <a:rPr lang="en-US" sz="2800" i="1" baseline="-25000" dirty="0"/>
                  <a:t>2</a:t>
                </a:r>
                <a:endParaRPr lang="ru-RU" sz="2800" i="1" baseline="-250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FD98E96-5608-4BD0-841D-7FD7E1BA7FB4}"/>
                  </a:ext>
                </a:extLst>
              </p:cNvPr>
              <p:cNvSpPr txBox="1"/>
              <p:nvPr/>
            </p:nvSpPr>
            <p:spPr>
              <a:xfrm>
                <a:off x="3505200" y="2505835"/>
                <a:ext cx="6273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/>
                  <a:t>L</a:t>
                </a:r>
                <a:r>
                  <a:rPr lang="en-US" sz="2800" i="1" baseline="-25000" dirty="0"/>
                  <a:t>3</a:t>
                </a:r>
                <a:endParaRPr lang="ru-RU" sz="2800" i="1" baseline="-25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550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8110616-920C-4FEB-B9C7-CCE5F78AFA02}"/>
              </a:ext>
            </a:extLst>
          </p:cNvPr>
          <p:cNvGrpSpPr/>
          <p:nvPr/>
        </p:nvGrpSpPr>
        <p:grpSpPr>
          <a:xfrm>
            <a:off x="1008723" y="1699370"/>
            <a:ext cx="3450773" cy="4403089"/>
            <a:chOff x="580098" y="192668"/>
            <a:chExt cx="3450773" cy="4403089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DB53A11D-EE5D-4ABA-8FC0-CCC671F89871}"/>
                </a:ext>
              </a:extLst>
            </p:cNvPr>
            <p:cNvGrpSpPr/>
            <p:nvPr/>
          </p:nvGrpSpPr>
          <p:grpSpPr>
            <a:xfrm>
              <a:off x="580098" y="192668"/>
              <a:ext cx="3450773" cy="4403089"/>
              <a:chOff x="560612" y="92795"/>
              <a:chExt cx="3450773" cy="4403089"/>
            </a:xfrm>
          </p:grpSpPr>
          <p:sp>
            <p:nvSpPr>
              <p:cNvPr id="8" name="Равнобедренный треугольник 7">
                <a:extLst>
                  <a:ext uri="{FF2B5EF4-FFF2-40B4-BE49-F238E27FC236}">
                    <a16:creationId xmlns:a16="http://schemas.microsoft.com/office/drawing/2014/main" id="{74325497-1DAB-4D6F-BD4C-473BFBB0F853}"/>
                  </a:ext>
                </a:extLst>
              </p:cNvPr>
              <p:cNvSpPr/>
              <p:nvPr/>
            </p:nvSpPr>
            <p:spPr>
              <a:xfrm>
                <a:off x="794656" y="664029"/>
                <a:ext cx="3015343" cy="3315571"/>
              </a:xfrm>
              <a:prstGeom prst="triangle">
                <a:avLst>
                  <a:gd name="adj" fmla="val 39320"/>
                </a:avLst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FF9AB2-43FD-4399-804A-AD12FAAB5799}"/>
                  </a:ext>
                </a:extLst>
              </p:cNvPr>
              <p:cNvSpPr txBox="1"/>
              <p:nvPr/>
            </p:nvSpPr>
            <p:spPr>
              <a:xfrm>
                <a:off x="560612" y="3911109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defRPr sz="3200" i="1"/>
                </a:lvl1pPr>
              </a:lstStyle>
              <a:p>
                <a:r>
                  <a:rPr lang="uk-UA" dirty="0"/>
                  <a:t>А</a:t>
                </a:r>
                <a:endParaRPr lang="ru-RU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74F582-0436-414D-9450-8697567CC5A1}"/>
                  </a:ext>
                </a:extLst>
              </p:cNvPr>
              <p:cNvSpPr txBox="1"/>
              <p:nvPr/>
            </p:nvSpPr>
            <p:spPr>
              <a:xfrm>
                <a:off x="3630385" y="3924778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defRPr sz="3200" i="1"/>
                </a:lvl1pPr>
              </a:lstStyle>
              <a:p>
                <a:r>
                  <a:rPr lang="en-US" dirty="0"/>
                  <a:t>C</a:t>
                </a:r>
                <a:endParaRPr lang="ru-RU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DF805BF-4A31-4BA1-A140-9D9DE8ACB12C}"/>
                  </a:ext>
                </a:extLst>
              </p:cNvPr>
              <p:cNvSpPr txBox="1"/>
              <p:nvPr/>
            </p:nvSpPr>
            <p:spPr>
              <a:xfrm>
                <a:off x="1831465" y="92795"/>
                <a:ext cx="381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/>
                  <a:t>B</a:t>
                </a:r>
                <a:endParaRPr lang="ru-RU" sz="3200" i="1" dirty="0"/>
              </a:p>
            </p:txBody>
          </p:sp>
        </p:grp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4E95C0C7-CA99-48EB-9D20-233E36323D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142" y="2574130"/>
              <a:ext cx="2210971" cy="150534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3A0634-4BD7-4528-BBC9-23F9ED429617}"/>
                </a:ext>
              </a:extLst>
            </p:cNvPr>
            <p:cNvSpPr txBox="1"/>
            <p:nvPr/>
          </p:nvSpPr>
          <p:spPr>
            <a:xfrm>
              <a:off x="2877645" y="1998339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3200" i="1"/>
              </a:lvl1pPr>
            </a:lstStyle>
            <a:p>
              <a:r>
                <a:rPr lang="en-US" dirty="0"/>
                <a:t>L</a:t>
              </a:r>
              <a:endParaRPr lang="ru-RU" dirty="0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DB0BD17E-E518-4932-9AFF-EF7D99E5CDEB}"/>
                </a:ext>
              </a:extLst>
            </p:cNvPr>
            <p:cNvSpPr/>
            <p:nvPr/>
          </p:nvSpPr>
          <p:spPr>
            <a:xfrm rot="853052">
              <a:off x="976272" y="3849831"/>
              <a:ext cx="285750" cy="393700"/>
            </a:xfrm>
            <a:prstGeom prst="arc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716E9B81-C888-41FF-9E3A-75DBB57EB017}"/>
                </a:ext>
              </a:extLst>
            </p:cNvPr>
            <p:cNvSpPr/>
            <p:nvPr/>
          </p:nvSpPr>
          <p:spPr>
            <a:xfrm rot="20496436">
              <a:off x="885873" y="3703319"/>
              <a:ext cx="285750" cy="393700"/>
            </a:xfrm>
            <a:prstGeom prst="arc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19AEAB6-36B3-408B-9E59-DF8DC5FAF7CF}"/>
              </a:ext>
            </a:extLst>
          </p:cNvPr>
          <p:cNvSpPr txBox="1"/>
          <p:nvPr/>
        </p:nvSpPr>
        <p:spPr>
          <a:xfrm>
            <a:off x="407988" y="296863"/>
            <a:ext cx="11166318" cy="1200329"/>
          </a:xfrm>
          <a:prstGeom prst="rect">
            <a:avLst/>
          </a:prstGeom>
          <a:gradFill flip="none" rotWithShape="1">
            <a:gsLst>
              <a:gs pos="0">
                <a:srgbClr val="CBAF9A">
                  <a:tint val="66000"/>
                  <a:satMod val="160000"/>
                </a:srgbClr>
              </a:gs>
              <a:gs pos="50000">
                <a:srgbClr val="CBAF9A">
                  <a:tint val="44500"/>
                  <a:satMod val="160000"/>
                </a:srgbClr>
              </a:gs>
              <a:gs pos="100000">
                <a:srgbClr val="CBAF9A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Montserrat" panose="00000500000000000000" pitchFamily="50" charset="-52"/>
              </a:rPr>
              <a:t>Теорема </a:t>
            </a:r>
            <a:r>
              <a:rPr lang="uk-UA" sz="2400" dirty="0">
                <a:latin typeface="Montserrat" panose="00000500000000000000" pitchFamily="50" charset="-52"/>
              </a:rPr>
              <a:t>(властивість бісектриси трикутника). </a:t>
            </a:r>
            <a:br>
              <a:rPr lang="uk-UA" sz="2400" dirty="0">
                <a:latin typeface="Montserrat" panose="00000500000000000000" pitchFamily="50" charset="-52"/>
              </a:rPr>
            </a:br>
            <a:r>
              <a:rPr lang="uk-UA" sz="2400" dirty="0">
                <a:latin typeface="Montserrat" panose="00000500000000000000" pitchFamily="50" charset="-52"/>
              </a:rPr>
              <a:t>Бісектриса трикутника ділить сторону, до якої вона проведена,</a:t>
            </a:r>
            <a:br>
              <a:rPr lang="uk-UA" sz="2400" dirty="0">
                <a:latin typeface="Montserrat" panose="00000500000000000000" pitchFamily="50" charset="-52"/>
              </a:rPr>
            </a:br>
            <a:r>
              <a:rPr lang="uk-UA" sz="2400" dirty="0">
                <a:latin typeface="Montserrat" panose="00000500000000000000" pitchFamily="50" charset="-52"/>
              </a:rPr>
              <a:t>на відрізки, пропорційні двом іншим сторонам.</a:t>
            </a:r>
            <a:endParaRPr lang="ru-RU" sz="2400" dirty="0">
              <a:latin typeface="Montserrat" panose="00000500000000000000" pitchFamily="50" charset="-52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D1EAD82-6C4C-47AD-92AC-A26BE98DBF6B}"/>
              </a:ext>
            </a:extLst>
          </p:cNvPr>
          <p:cNvGrpSpPr/>
          <p:nvPr/>
        </p:nvGrpSpPr>
        <p:grpSpPr>
          <a:xfrm>
            <a:off x="6026704" y="2646956"/>
            <a:ext cx="3015343" cy="1656184"/>
            <a:chOff x="5519936" y="2132856"/>
            <a:chExt cx="3015343" cy="16561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DE35D4F0-CD5A-4139-A06F-F51EF7BA1C23}"/>
                    </a:ext>
                  </a:extLst>
                </p:cNvPr>
                <p:cNvSpPr txBox="1"/>
                <p:nvPr/>
              </p:nvSpPr>
              <p:spPr>
                <a:xfrm>
                  <a:off x="6006706" y="2270604"/>
                  <a:ext cx="2000250" cy="118526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ru-RU" sz="5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5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𝐴𝐶</m:t>
                          </m:r>
                        </m:den>
                      </m:f>
                    </m:oMath>
                  </a14:m>
                  <a:r>
                    <a:rPr lang="en-US" sz="5400" dirty="0">
                      <a:solidFill>
                        <a:srgbClr val="00206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54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𝐵𝐿</m:t>
                          </m:r>
                        </m:num>
                        <m:den>
                          <m:r>
                            <a:rPr lang="en-US" sz="5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𝐿𝐶</m:t>
                          </m:r>
                        </m:den>
                      </m:f>
                    </m:oMath>
                  </a14:m>
                  <a:endParaRPr lang="ru-RU" sz="5400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DE35D4F0-CD5A-4139-A06F-F51EF7BA1C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6706" y="2270604"/>
                  <a:ext cx="2000250" cy="1185261"/>
                </a:xfrm>
                <a:prstGeom prst="rect">
                  <a:avLst/>
                </a:prstGeom>
                <a:blipFill>
                  <a:blip r:embed="rId2"/>
                  <a:stretch>
                    <a:fillRect t="-4615" b="-1794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B45DDB9-5EF1-4D01-A19E-A6D8DF62E009}"/>
                </a:ext>
              </a:extLst>
            </p:cNvPr>
            <p:cNvSpPr/>
            <p:nvPr/>
          </p:nvSpPr>
          <p:spPr>
            <a:xfrm>
              <a:off x="5519936" y="2132856"/>
              <a:ext cx="3015343" cy="165618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8302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3134" y="625088"/>
            <a:ext cx="8229600" cy="540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Назвіть:</a:t>
            </a:r>
            <a:endParaRPr lang="uk-UA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uk-UA" sz="2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Бісектрису кута трикутника</a:t>
            </a:r>
          </a:p>
          <a:p>
            <a:pPr marL="0" indent="0">
              <a:buNone/>
            </a:pPr>
            <a:r>
              <a:rPr lang="uk-UA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Прилеглі сторони до кута, у якому проведено бісектрису</a:t>
            </a:r>
          </a:p>
          <a:p>
            <a:pPr marL="0" indent="0">
              <a:buNone/>
            </a:pPr>
            <a:r>
              <a:rPr lang="uk-UA" sz="2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Відрізки, на які ділить бісектриса протилежну сторону трикутника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4655840" y="3269028"/>
            <a:ext cx="3024188" cy="2497138"/>
          </a:xfrm>
          <a:prstGeom prst="triangle">
            <a:avLst>
              <a:gd name="adj" fmla="val 18096"/>
            </a:avLst>
          </a:prstGeom>
          <a:noFill/>
          <a:ln w="571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rot="21540000">
            <a:off x="5240825" y="3265950"/>
            <a:ext cx="676442" cy="250631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103390" y="5593129"/>
            <a:ext cx="4347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959643" y="2599313"/>
            <a:ext cx="4347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7824192" y="5445225"/>
            <a:ext cx="4587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200" i="1" dirty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5805282" y="5885516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L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Дуга 14"/>
          <p:cNvSpPr/>
          <p:nvPr/>
        </p:nvSpPr>
        <p:spPr>
          <a:xfrm flipH="1">
            <a:off x="4876058" y="2968858"/>
            <a:ext cx="685800" cy="685800"/>
          </a:xfrm>
          <a:prstGeom prst="arc">
            <a:avLst>
              <a:gd name="adj1" fmla="val 4107691"/>
              <a:gd name="adj2" fmla="val 624345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/>
          </a:p>
        </p:txBody>
      </p:sp>
      <p:sp>
        <p:nvSpPr>
          <p:cNvPr id="16" name="Дуга 15"/>
          <p:cNvSpPr/>
          <p:nvPr/>
        </p:nvSpPr>
        <p:spPr>
          <a:xfrm flipH="1">
            <a:off x="4846133" y="2891700"/>
            <a:ext cx="685800" cy="685800"/>
          </a:xfrm>
          <a:prstGeom prst="arc">
            <a:avLst>
              <a:gd name="adj1" fmla="val 6585671"/>
              <a:gd name="adj2" fmla="val 772412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rot="21540000" flipH="1">
            <a:off x="4633689" y="3239708"/>
            <a:ext cx="607420" cy="2533157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rot="21540000">
            <a:off x="5211117" y="3247484"/>
            <a:ext cx="2446828" cy="2552034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4673074" y="5766166"/>
            <a:ext cx="1224337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>
            <a:off x="5956179" y="5769426"/>
            <a:ext cx="1740942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547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7AA064-9003-44C6-92D1-2F139F822EDE}"/>
              </a:ext>
            </a:extLst>
          </p:cNvPr>
          <p:cNvSpPr txBox="1"/>
          <p:nvPr/>
        </p:nvSpPr>
        <p:spPr>
          <a:xfrm>
            <a:off x="3287688" y="188640"/>
            <a:ext cx="4777270" cy="584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-52"/>
              </a:rPr>
              <a:t>Розв</a:t>
            </a:r>
            <a:r>
              <a:rPr lang="uk-UA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-52"/>
              </a:rPr>
              <a:t>’</a:t>
            </a:r>
            <a:r>
              <a:rPr lang="uk-UA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-52"/>
              </a:rPr>
              <a:t>язування</a:t>
            </a:r>
            <a:r>
              <a:rPr lang="uk-UA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-52"/>
              </a:rPr>
              <a:t> задач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58D92C-90E1-476B-B6CC-E0629294A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866265"/>
            <a:ext cx="9937153" cy="12665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F945857-6B62-42AD-AF83-409E01B4D400}"/>
                  </a:ext>
                </a:extLst>
              </p:cNvPr>
              <p:cNvSpPr txBox="1"/>
              <p:nvPr/>
            </p:nvSpPr>
            <p:spPr>
              <a:xfrm>
                <a:off x="5376564" y="2585658"/>
                <a:ext cx="6264574" cy="2056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400" b="1" dirty="0">
                    <a:latin typeface="Montserrat" panose="00000500000000000000" pitchFamily="50" charset="-52"/>
                  </a:rPr>
                  <a:t>Розв’язання</a:t>
                </a:r>
                <a:r>
                  <a:rPr lang="uk-UA" sz="2400" dirty="0">
                    <a:latin typeface="Montserrat" panose="00000500000000000000" pitchFamily="50" charset="-52"/>
                  </a:rPr>
                  <a:t>. За теоремою про</a:t>
                </a:r>
                <a:br>
                  <a:rPr lang="uk-UA" sz="2400" dirty="0">
                    <a:latin typeface="Montserrat" panose="00000500000000000000" pitchFamily="50" charset="-52"/>
                  </a:rPr>
                </a:br>
                <a:r>
                  <a:rPr lang="uk-UA" sz="2400" dirty="0">
                    <a:latin typeface="Montserrat" panose="00000500000000000000" pitchFamily="50" charset="-52"/>
                  </a:rPr>
                  <a:t>властивість бісектриси трикутника: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uk-UA" sz="280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𝐴𝐷</m:t>
                        </m:r>
                      </m:den>
                    </m:f>
                    <m:r>
                      <a:rPr lang="en-US" sz="2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den>
                    </m:f>
                  </m:oMath>
                </a14:m>
                <a:r>
                  <a:rPr lang="ru-RU" sz="2400" dirty="0">
                    <a:latin typeface="Montserrat" panose="00000500000000000000" pitchFamily="50" charset="-52"/>
                  </a:rPr>
                  <a:t>. Тому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𝐶𝐷</m:t>
                        </m:r>
                      </m:den>
                    </m:f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uk-UA" sz="28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𝐵𝐶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>
                    <a:latin typeface="Montserrat" panose="00000500000000000000" pitchFamily="50" charset="-52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Montserrat" panose="00000500000000000000" pitchFamily="50" charset="-52"/>
                </a:endParaRPr>
              </a:p>
              <a:p>
                <a:r>
                  <a:rPr lang="uk-UA" sz="2400" i="1" dirty="0">
                    <a:latin typeface="Montserrat" panose="00000500000000000000" pitchFamily="50" charset="-52"/>
                  </a:rPr>
                  <a:t>Відповідь</a:t>
                </a:r>
                <a:r>
                  <a:rPr lang="uk-UA" sz="2400" dirty="0">
                    <a:latin typeface="Montserrat" panose="00000500000000000000" pitchFamily="50" charset="-52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uk-UA" sz="2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2800" dirty="0">
                  <a:latin typeface="Montserrat" panose="00000500000000000000" pitchFamily="50" charset="-52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F945857-6B62-42AD-AF83-409E01B4D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564" y="2585658"/>
                <a:ext cx="6264574" cy="2056332"/>
              </a:xfrm>
              <a:prstGeom prst="rect">
                <a:avLst/>
              </a:prstGeom>
              <a:blipFill>
                <a:blip r:embed="rId3"/>
                <a:stretch>
                  <a:fillRect l="-1556" t="-2374" b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EBC65B9-132D-4C11-8BA4-CF9AA9F1AC63}"/>
              </a:ext>
            </a:extLst>
          </p:cNvPr>
          <p:cNvGrpSpPr/>
          <p:nvPr/>
        </p:nvGrpSpPr>
        <p:grpSpPr>
          <a:xfrm>
            <a:off x="407988" y="2216885"/>
            <a:ext cx="4683047" cy="3059854"/>
            <a:chOff x="407988" y="1772816"/>
            <a:chExt cx="4683047" cy="3059854"/>
          </a:xfrm>
        </p:grpSpPr>
        <p:grpSp>
          <p:nvGrpSpPr>
            <p:cNvPr id="84" name="Группа 83">
              <a:extLst>
                <a:ext uri="{FF2B5EF4-FFF2-40B4-BE49-F238E27FC236}">
                  <a16:creationId xmlns:a16="http://schemas.microsoft.com/office/drawing/2014/main" id="{5B855A7B-0463-42E9-B920-DAA5BE78600F}"/>
                </a:ext>
              </a:extLst>
            </p:cNvPr>
            <p:cNvGrpSpPr/>
            <p:nvPr/>
          </p:nvGrpSpPr>
          <p:grpSpPr>
            <a:xfrm>
              <a:off x="407988" y="1772816"/>
              <a:ext cx="4683047" cy="3059854"/>
              <a:chOff x="3042976" y="2923502"/>
              <a:chExt cx="6428942" cy="4200606"/>
            </a:xfrm>
          </p:grpSpPr>
          <p:grpSp>
            <p:nvGrpSpPr>
              <p:cNvPr id="53" name="Группа 52">
                <a:extLst>
                  <a:ext uri="{FF2B5EF4-FFF2-40B4-BE49-F238E27FC236}">
                    <a16:creationId xmlns:a16="http://schemas.microsoft.com/office/drawing/2014/main" id="{0AB57C92-63D3-4D35-B119-D32A9E70D815}"/>
                  </a:ext>
                </a:extLst>
              </p:cNvPr>
              <p:cNvGrpSpPr/>
              <p:nvPr/>
            </p:nvGrpSpPr>
            <p:grpSpPr>
              <a:xfrm>
                <a:off x="3042976" y="2923502"/>
                <a:ext cx="6428942" cy="4200606"/>
                <a:chOff x="3078477" y="1091040"/>
                <a:chExt cx="6958783" cy="4741060"/>
              </a:xfrm>
            </p:grpSpPr>
            <p:grpSp>
              <p:nvGrpSpPr>
                <p:cNvPr id="54" name="Группа 53">
                  <a:extLst>
                    <a:ext uri="{FF2B5EF4-FFF2-40B4-BE49-F238E27FC236}">
                      <a16:creationId xmlns:a16="http://schemas.microsoft.com/office/drawing/2014/main" id="{9A1518E4-E187-4654-B35E-7E00D32E5C3C}"/>
                    </a:ext>
                  </a:extLst>
                </p:cNvPr>
                <p:cNvGrpSpPr/>
                <p:nvPr/>
              </p:nvGrpSpPr>
              <p:grpSpPr>
                <a:xfrm>
                  <a:off x="3078477" y="1091040"/>
                  <a:ext cx="6958783" cy="4741060"/>
                  <a:chOff x="3058991" y="991167"/>
                  <a:chExt cx="6958783" cy="4741060"/>
                </a:xfrm>
              </p:grpSpPr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46268C24-308B-4EC6-B51C-5146AB17BB04}"/>
                      </a:ext>
                    </a:extLst>
                  </p:cNvPr>
                  <p:cNvSpPr txBox="1"/>
                  <p:nvPr/>
                </p:nvSpPr>
                <p:spPr>
                  <a:xfrm>
                    <a:off x="3058991" y="991167"/>
                    <a:ext cx="381000" cy="9060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>
                      <a:defRPr sz="3200" i="1"/>
                    </a:lvl1pPr>
                  </a:lstStyle>
                  <a:p>
                    <a:r>
                      <a:rPr lang="uk-UA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А</a:t>
                    </a:r>
                    <a:endParaRPr lang="ru-RU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EDC74CAC-5C7B-45B9-B8FA-F1E4D20D844C}"/>
                      </a:ext>
                    </a:extLst>
                  </p:cNvPr>
                  <p:cNvSpPr txBox="1"/>
                  <p:nvPr/>
                </p:nvSpPr>
                <p:spPr>
                  <a:xfrm>
                    <a:off x="9636774" y="1838210"/>
                    <a:ext cx="381000" cy="9060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>
                      <a:defRPr sz="3200" i="1"/>
                    </a:lvl1pPr>
                  </a:lstStyle>
                  <a:p>
                    <a:r>
                      <a:rPr lang="en-US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C</a:t>
                    </a:r>
                    <a:endParaRPr lang="ru-RU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5E847F3A-0CAB-451F-BD36-926EEF6A8DD8}"/>
                      </a:ext>
                    </a:extLst>
                  </p:cNvPr>
                  <p:cNvSpPr txBox="1"/>
                  <p:nvPr/>
                </p:nvSpPr>
                <p:spPr>
                  <a:xfrm>
                    <a:off x="4263982" y="4826153"/>
                    <a:ext cx="381000" cy="9060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i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B</a:t>
                    </a:r>
                    <a:endParaRPr lang="ru-RU" sz="3200" i="1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6F92DBD9-C2A0-4FC1-B09C-F28ED3C83C27}"/>
                    </a:ext>
                  </a:extLst>
                </p:cNvPr>
                <p:cNvSpPr txBox="1"/>
                <p:nvPr/>
              </p:nvSpPr>
              <p:spPr>
                <a:xfrm>
                  <a:off x="5179362" y="1295721"/>
                  <a:ext cx="381000" cy="9060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>
                    <a:defRPr sz="3200" i="1"/>
                  </a:lvl1pPr>
                </a:lstStyle>
                <a:p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D</a:t>
                  </a:r>
                  <a:endParaRPr lang="ru-RU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7" name="Дуга 56">
                  <a:extLst>
                    <a:ext uri="{FF2B5EF4-FFF2-40B4-BE49-F238E27FC236}">
                      <a16:creationId xmlns:a16="http://schemas.microsoft.com/office/drawing/2014/main" id="{2895C781-BAB6-44DC-8770-0A3154F5F78E}"/>
                    </a:ext>
                  </a:extLst>
                </p:cNvPr>
                <p:cNvSpPr/>
                <p:nvPr/>
              </p:nvSpPr>
              <p:spPr>
                <a:xfrm>
                  <a:off x="4472992" y="4542590"/>
                  <a:ext cx="489863" cy="538017"/>
                </a:xfrm>
                <a:prstGeom prst="arc">
                  <a:avLst/>
                </a:prstGeom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" name="Дуга 57">
                  <a:extLst>
                    <a:ext uri="{FF2B5EF4-FFF2-40B4-BE49-F238E27FC236}">
                      <a16:creationId xmlns:a16="http://schemas.microsoft.com/office/drawing/2014/main" id="{AD4DC14D-24A8-4FA0-AE0F-9F60DA10BF5A}"/>
                    </a:ext>
                  </a:extLst>
                </p:cNvPr>
                <p:cNvSpPr/>
                <p:nvPr/>
              </p:nvSpPr>
              <p:spPr>
                <a:xfrm rot="18392307">
                  <a:off x="4397991" y="4387572"/>
                  <a:ext cx="421960" cy="542519"/>
                </a:xfrm>
                <a:prstGeom prst="arc">
                  <a:avLst/>
                </a:prstGeom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68" name="Равнобедренный треугольник 67">
                <a:extLst>
                  <a:ext uri="{FF2B5EF4-FFF2-40B4-BE49-F238E27FC236}">
                    <a16:creationId xmlns:a16="http://schemas.microsoft.com/office/drawing/2014/main" id="{EC6CD8A0-A078-4B58-973B-29907B55AC3A}"/>
                  </a:ext>
                </a:extLst>
              </p:cNvPr>
              <p:cNvSpPr/>
              <p:nvPr/>
            </p:nvSpPr>
            <p:spPr>
              <a:xfrm>
                <a:off x="3338685" y="3660652"/>
                <a:ext cx="5843044" cy="2744623"/>
              </a:xfrm>
              <a:custGeom>
                <a:avLst/>
                <a:gdLst>
                  <a:gd name="connsiteX0" fmla="*/ 0 w 3312368"/>
                  <a:gd name="connsiteY0" fmla="*/ 3631245 h 3631245"/>
                  <a:gd name="connsiteX1" fmla="*/ 3312368 w 3312368"/>
                  <a:gd name="connsiteY1" fmla="*/ 0 h 3631245"/>
                  <a:gd name="connsiteX2" fmla="*/ 3312368 w 3312368"/>
                  <a:gd name="connsiteY2" fmla="*/ 3631245 h 3631245"/>
                  <a:gd name="connsiteX3" fmla="*/ 0 w 3312368"/>
                  <a:gd name="connsiteY3" fmla="*/ 3631245 h 3631245"/>
                  <a:gd name="connsiteX0" fmla="*/ 0 w 3245693"/>
                  <a:gd name="connsiteY0" fmla="*/ 4012245 h 4012245"/>
                  <a:gd name="connsiteX1" fmla="*/ 3245693 w 3245693"/>
                  <a:gd name="connsiteY1" fmla="*/ 0 h 4012245"/>
                  <a:gd name="connsiteX2" fmla="*/ 3245693 w 3245693"/>
                  <a:gd name="connsiteY2" fmla="*/ 3631245 h 4012245"/>
                  <a:gd name="connsiteX3" fmla="*/ 0 w 3245693"/>
                  <a:gd name="connsiteY3" fmla="*/ 4012245 h 4012245"/>
                  <a:gd name="connsiteX0" fmla="*/ 0 w 3245693"/>
                  <a:gd name="connsiteY0" fmla="*/ 4012245 h 4012245"/>
                  <a:gd name="connsiteX1" fmla="*/ 3245693 w 3245693"/>
                  <a:gd name="connsiteY1" fmla="*/ 0 h 4012245"/>
                  <a:gd name="connsiteX2" fmla="*/ 3245693 w 3245693"/>
                  <a:gd name="connsiteY2" fmla="*/ 3012120 h 4012245"/>
                  <a:gd name="connsiteX3" fmla="*/ 0 w 3245693"/>
                  <a:gd name="connsiteY3" fmla="*/ 4012245 h 4012245"/>
                  <a:gd name="connsiteX0" fmla="*/ 0 w 4741118"/>
                  <a:gd name="connsiteY0" fmla="*/ 3469320 h 3469320"/>
                  <a:gd name="connsiteX1" fmla="*/ 4741118 w 4741118"/>
                  <a:gd name="connsiteY1" fmla="*/ 0 h 3469320"/>
                  <a:gd name="connsiteX2" fmla="*/ 3245693 w 4741118"/>
                  <a:gd name="connsiteY2" fmla="*/ 2469195 h 3469320"/>
                  <a:gd name="connsiteX3" fmla="*/ 0 w 4741118"/>
                  <a:gd name="connsiteY3" fmla="*/ 3469320 h 3469320"/>
                  <a:gd name="connsiteX0" fmla="*/ 0 w 3245693"/>
                  <a:gd name="connsiteY0" fmla="*/ 3841976 h 3841976"/>
                  <a:gd name="connsiteX1" fmla="*/ 531390 w 3245693"/>
                  <a:gd name="connsiteY1" fmla="*/ 0 h 3841976"/>
                  <a:gd name="connsiteX2" fmla="*/ 3245693 w 3245693"/>
                  <a:gd name="connsiteY2" fmla="*/ 2841851 h 3841976"/>
                  <a:gd name="connsiteX3" fmla="*/ 0 w 3245693"/>
                  <a:gd name="connsiteY3" fmla="*/ 3841976 h 3841976"/>
                  <a:gd name="connsiteX0" fmla="*/ 0 w 7799711"/>
                  <a:gd name="connsiteY0" fmla="*/ 3841976 h 3841976"/>
                  <a:gd name="connsiteX1" fmla="*/ 531390 w 7799711"/>
                  <a:gd name="connsiteY1" fmla="*/ 0 h 3841976"/>
                  <a:gd name="connsiteX2" fmla="*/ 7799711 w 7799711"/>
                  <a:gd name="connsiteY2" fmla="*/ 1527202 h 3841976"/>
                  <a:gd name="connsiteX3" fmla="*/ 0 w 7799711"/>
                  <a:gd name="connsiteY3" fmla="*/ 3841976 h 3841976"/>
                  <a:gd name="connsiteX0" fmla="*/ 1565650 w 9365361"/>
                  <a:gd name="connsiteY0" fmla="*/ 3282991 h 3282991"/>
                  <a:gd name="connsiteX1" fmla="*/ 0 w 9365361"/>
                  <a:gd name="connsiteY1" fmla="*/ 0 h 3282991"/>
                  <a:gd name="connsiteX2" fmla="*/ 9365361 w 9365361"/>
                  <a:gd name="connsiteY2" fmla="*/ 968217 h 3282991"/>
                  <a:gd name="connsiteX3" fmla="*/ 1565650 w 9365361"/>
                  <a:gd name="connsiteY3" fmla="*/ 3282991 h 3282991"/>
                  <a:gd name="connsiteX0" fmla="*/ 1800393 w 9600104"/>
                  <a:gd name="connsiteY0" fmla="*/ 2982796 h 2982796"/>
                  <a:gd name="connsiteX1" fmla="*/ 0 w 9600104"/>
                  <a:gd name="connsiteY1" fmla="*/ 0 h 2982796"/>
                  <a:gd name="connsiteX2" fmla="*/ 9600104 w 9600104"/>
                  <a:gd name="connsiteY2" fmla="*/ 668022 h 2982796"/>
                  <a:gd name="connsiteX3" fmla="*/ 1800393 w 9600104"/>
                  <a:gd name="connsiteY3" fmla="*/ 2982796 h 298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00104" h="2982796">
                    <a:moveTo>
                      <a:pt x="1800393" y="2982796"/>
                    </a:moveTo>
                    <a:lnTo>
                      <a:pt x="0" y="0"/>
                    </a:lnTo>
                    <a:lnTo>
                      <a:pt x="9600104" y="668022"/>
                    </a:lnTo>
                    <a:lnTo>
                      <a:pt x="1800393" y="2982796"/>
                    </a:lnTo>
                    <a:close/>
                  </a:path>
                </a:pathLst>
              </a:cu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9" name="Прямая соединительная линия 68">
                <a:extLst>
                  <a:ext uri="{FF2B5EF4-FFF2-40B4-BE49-F238E27FC236}">
                    <a16:creationId xmlns:a16="http://schemas.microsoft.com/office/drawing/2014/main" id="{13554924-786A-4E52-8BBF-338DF46DD5BA}"/>
                  </a:ext>
                </a:extLst>
              </p:cNvPr>
              <p:cNvCxnSpPr>
                <a:cxnSpLocks/>
                <a:stCxn id="68" idx="0"/>
              </p:cNvCxnSpPr>
              <p:nvPr/>
            </p:nvCxnSpPr>
            <p:spPr>
              <a:xfrm flipV="1">
                <a:off x="4434483" y="3861048"/>
                <a:ext cx="725413" cy="254422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AAE248C-EC4C-4F2A-8E28-A764D4B9987F}"/>
                </a:ext>
              </a:extLst>
            </p:cNvPr>
            <p:cNvSpPr txBox="1"/>
            <p:nvPr/>
          </p:nvSpPr>
          <p:spPr>
            <a:xfrm>
              <a:off x="992558" y="1978576"/>
              <a:ext cx="747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dirty="0"/>
                <a:t>3 см</a:t>
              </a:r>
              <a:endParaRPr lang="ru-RU" sz="24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CD1AFA7-E66A-4809-BC84-445AEB02E290}"/>
                </a:ext>
              </a:extLst>
            </p:cNvPr>
            <p:cNvSpPr txBox="1"/>
            <p:nvPr/>
          </p:nvSpPr>
          <p:spPr>
            <a:xfrm>
              <a:off x="3015390" y="2165759"/>
              <a:ext cx="747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dirty="0"/>
                <a:t>9 см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385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AutoShape 4"/>
          <p:cNvSpPr>
            <a:spLocks noChangeArrowheads="1"/>
          </p:cNvSpPr>
          <p:nvPr/>
        </p:nvSpPr>
        <p:spPr bwMode="auto">
          <a:xfrm rot="10800000">
            <a:off x="1631951" y="2457451"/>
            <a:ext cx="4705349" cy="3024188"/>
          </a:xfrm>
          <a:prstGeom prst="triangle">
            <a:avLst>
              <a:gd name="adj" fmla="val 19681"/>
            </a:avLst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sz="2400" b="0"/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912284" y="2492377"/>
            <a:ext cx="52281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3200"/>
              <a:t>A</a:t>
            </a:r>
            <a:endParaRPr lang="ru-RU" altLang="ru-RU" sz="3200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479121" y="472440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sz="2400" b="0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6479117" y="2276477"/>
            <a:ext cx="4804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3200"/>
              <a:t>В</a:t>
            </a:r>
            <a:endParaRPr lang="ru-RU" altLang="ru-RU" sz="3200"/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3119967" y="4221166"/>
            <a:ext cx="42030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3200" dirty="0"/>
              <a:t>L</a:t>
            </a:r>
            <a:endParaRPr lang="ru-RU" altLang="ru-RU" sz="3200" dirty="0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>
            <a:off x="3503084" y="2492375"/>
            <a:ext cx="2785533" cy="1512888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8441" name="Text Box 18"/>
          <p:cNvSpPr txBox="1">
            <a:spLocks noChangeArrowheads="1"/>
          </p:cNvSpPr>
          <p:nvPr/>
        </p:nvSpPr>
        <p:spPr bwMode="auto">
          <a:xfrm>
            <a:off x="5685367" y="5313365"/>
            <a:ext cx="4587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3200"/>
              <a:t>С</a:t>
            </a:r>
            <a:endParaRPr lang="ru-RU" altLang="ru-RU" sz="3200"/>
          </a:p>
        </p:txBody>
      </p:sp>
      <p:sp>
        <p:nvSpPr>
          <p:cNvPr id="18442" name="Text Box 19"/>
          <p:cNvSpPr txBox="1">
            <a:spLocks noChangeArrowheads="1"/>
          </p:cNvSpPr>
          <p:nvPr/>
        </p:nvSpPr>
        <p:spPr bwMode="auto">
          <a:xfrm>
            <a:off x="3956053" y="1931990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 b="0"/>
              <a:t>40</a:t>
            </a:r>
            <a:endParaRPr lang="ru-RU" altLang="ru-RU" sz="2400" b="0"/>
          </a:p>
        </p:txBody>
      </p:sp>
      <p:sp>
        <p:nvSpPr>
          <p:cNvPr id="18443" name="Text Box 20"/>
          <p:cNvSpPr txBox="1">
            <a:spLocks noChangeArrowheads="1"/>
          </p:cNvSpPr>
          <p:nvPr/>
        </p:nvSpPr>
        <p:spPr bwMode="auto">
          <a:xfrm>
            <a:off x="6068484" y="3948116"/>
            <a:ext cx="362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 b="0"/>
              <a:t>Х</a:t>
            </a:r>
            <a:endParaRPr lang="ru-RU" altLang="ru-RU" sz="2400" b="0"/>
          </a:p>
        </p:txBody>
      </p:sp>
      <p:sp>
        <p:nvSpPr>
          <p:cNvPr id="18444" name="Text Box 21"/>
          <p:cNvSpPr txBox="1">
            <a:spLocks noChangeArrowheads="1"/>
          </p:cNvSpPr>
          <p:nvPr/>
        </p:nvSpPr>
        <p:spPr bwMode="auto">
          <a:xfrm>
            <a:off x="2228853" y="3227390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 b="0"/>
              <a:t>24</a:t>
            </a:r>
            <a:endParaRPr lang="ru-RU" altLang="ru-RU" sz="2400" b="0"/>
          </a:p>
        </p:txBody>
      </p:sp>
      <p:sp>
        <p:nvSpPr>
          <p:cNvPr id="18445" name="Text Box 22"/>
          <p:cNvSpPr txBox="1">
            <a:spLocks noChangeArrowheads="1"/>
          </p:cNvSpPr>
          <p:nvPr/>
        </p:nvSpPr>
        <p:spPr bwMode="auto">
          <a:xfrm>
            <a:off x="3888319" y="4797428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 b="0"/>
              <a:t>15</a:t>
            </a:r>
            <a:endParaRPr lang="ru-RU" altLang="ru-RU" sz="2400" b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896790" y="376968"/>
                <a:ext cx="5062735" cy="1634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5333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𝐶𝐿</m:t>
                          </m:r>
                        </m:den>
                      </m:f>
                      <m:r>
                        <a:rPr lang="en-US" sz="5333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5333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  <m:r>
                            <a:rPr lang="en-US" sz="5333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ru-RU" sz="5333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790" y="376968"/>
                <a:ext cx="5062735" cy="1634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719362" y="2198962"/>
                <a:ext cx="5062735" cy="1171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en-US" sz="3733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40</m:t>
                          </m:r>
                        </m:num>
                        <m:den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𝑋</m:t>
                          </m:r>
                        </m:den>
                      </m:f>
                    </m:oMath>
                  </m:oMathPara>
                </a14:m>
                <a:endParaRPr lang="ru-RU" sz="3733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362" y="2198962"/>
                <a:ext cx="5062735" cy="11719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922324" y="3792279"/>
                <a:ext cx="2976331" cy="1179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733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3733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15</m:t>
                          </m:r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∙40</m:t>
                          </m:r>
                        </m:num>
                        <m:den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ru-RU" sz="3733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2324" y="3792279"/>
                <a:ext cx="2976331" cy="1179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954935" y="5002609"/>
                <a:ext cx="2708085" cy="66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733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3733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ru-RU" sz="3733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4935" y="5002609"/>
                <a:ext cx="2708085" cy="666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270636" y="5887655"/>
            <a:ext cx="28803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tx2">
                    <a:lumMod val="75000"/>
                  </a:schemeClr>
                </a:solidFill>
              </a:rPr>
              <a:t>BC=25</a:t>
            </a:r>
            <a:endParaRPr lang="ru-RU" sz="3733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Google Shape;160;p19"/>
          <p:cNvSpPr txBox="1"/>
          <p:nvPr/>
        </p:nvSpPr>
        <p:spPr>
          <a:xfrm>
            <a:off x="549211" y="465747"/>
            <a:ext cx="5622840" cy="743756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4000" b="1" dirty="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РОЗВ’ЯЖИ ЗАДАЧУ</a:t>
            </a:r>
            <a:endParaRPr sz="4000" b="1" dirty="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9357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AutoShape 4"/>
          <p:cNvSpPr>
            <a:spLocks noChangeArrowheads="1"/>
          </p:cNvSpPr>
          <p:nvPr/>
        </p:nvSpPr>
        <p:spPr bwMode="auto">
          <a:xfrm rot="-4322652">
            <a:off x="2220122" y="1953419"/>
            <a:ext cx="3529012" cy="4032251"/>
          </a:xfrm>
          <a:prstGeom prst="triangle">
            <a:avLst>
              <a:gd name="adj" fmla="val 19944"/>
            </a:avLst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vert="eaVert"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sz="2400" b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84768" y="4449765"/>
            <a:ext cx="4651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3200"/>
              <a:t>A</a:t>
            </a:r>
            <a:endParaRPr lang="ru-RU" altLang="ru-RU" sz="3200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479121" y="472440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sz="2400" b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864351" y="2492377"/>
            <a:ext cx="4667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3200"/>
              <a:t>В</a:t>
            </a:r>
            <a:endParaRPr lang="ru-RU" altLang="ru-RU" sz="3200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 rot="10800000" flipV="1">
            <a:off x="5712889" y="5813140"/>
            <a:ext cx="520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3200"/>
              <a:t>D</a:t>
            </a:r>
            <a:endParaRPr lang="ru-RU" altLang="ru-RU" sz="3200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3790951" y="3716341"/>
            <a:ext cx="1344083" cy="2376487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9466" name="Text Box 18"/>
          <p:cNvSpPr txBox="1">
            <a:spLocks noChangeArrowheads="1"/>
          </p:cNvSpPr>
          <p:nvPr/>
        </p:nvSpPr>
        <p:spPr bwMode="auto">
          <a:xfrm>
            <a:off x="3572933" y="3081341"/>
            <a:ext cx="4587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3200"/>
              <a:t>С</a:t>
            </a:r>
            <a:endParaRPr lang="ru-RU" altLang="ru-RU" sz="3200"/>
          </a:p>
        </p:txBody>
      </p:sp>
      <p:sp>
        <p:nvSpPr>
          <p:cNvPr id="19467" name="Freeform 20"/>
          <p:cNvSpPr>
            <a:spLocks/>
          </p:cNvSpPr>
          <p:nvPr/>
        </p:nvSpPr>
        <p:spPr bwMode="auto">
          <a:xfrm>
            <a:off x="4406905" y="5497513"/>
            <a:ext cx="351367" cy="254000"/>
          </a:xfrm>
          <a:custGeom>
            <a:avLst/>
            <a:gdLst>
              <a:gd name="T0" fmla="*/ 0 w 166"/>
              <a:gd name="T1" fmla="*/ 254000 h 160"/>
              <a:gd name="T2" fmla="*/ 263525 w 166"/>
              <a:gd name="T3" fmla="*/ 0 h 16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66" h="160">
                <a:moveTo>
                  <a:pt x="0" y="160"/>
                </a:moveTo>
                <a:cubicBezTo>
                  <a:pt x="17" y="60"/>
                  <a:pt x="60" y="0"/>
                  <a:pt x="166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9468" name="Freeform 21"/>
          <p:cNvSpPr>
            <a:spLocks/>
          </p:cNvSpPr>
          <p:nvPr/>
        </p:nvSpPr>
        <p:spPr bwMode="auto">
          <a:xfrm>
            <a:off x="4745567" y="5287964"/>
            <a:ext cx="719667" cy="106363"/>
          </a:xfrm>
          <a:custGeom>
            <a:avLst/>
            <a:gdLst>
              <a:gd name="T0" fmla="*/ 0 w 340"/>
              <a:gd name="T1" fmla="*/ 55562 h 67"/>
              <a:gd name="T2" fmla="*/ 109538 w 340"/>
              <a:gd name="T3" fmla="*/ 0 h 67"/>
              <a:gd name="T4" fmla="*/ 450850 w 340"/>
              <a:gd name="T5" fmla="*/ 11112 h 67"/>
              <a:gd name="T6" fmla="*/ 539750 w 340"/>
              <a:gd name="T7" fmla="*/ 77787 h 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0" h="67">
                <a:moveTo>
                  <a:pt x="0" y="35"/>
                </a:moveTo>
                <a:cubicBezTo>
                  <a:pt x="22" y="20"/>
                  <a:pt x="45" y="12"/>
                  <a:pt x="69" y="0"/>
                </a:cubicBezTo>
                <a:cubicBezTo>
                  <a:pt x="141" y="2"/>
                  <a:pt x="212" y="3"/>
                  <a:pt x="284" y="7"/>
                </a:cubicBezTo>
                <a:cubicBezTo>
                  <a:pt x="321" y="9"/>
                  <a:pt x="304" y="67"/>
                  <a:pt x="340" y="49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9469" name="Text Box 22"/>
          <p:cNvSpPr txBox="1">
            <a:spLocks noChangeArrowheads="1"/>
          </p:cNvSpPr>
          <p:nvPr/>
        </p:nvSpPr>
        <p:spPr bwMode="auto">
          <a:xfrm>
            <a:off x="6261101" y="4308478"/>
            <a:ext cx="575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30</a:t>
            </a:r>
            <a:endParaRPr lang="ru-RU" altLang="ru-RU" sz="2400"/>
          </a:p>
        </p:txBody>
      </p:sp>
      <p:sp>
        <p:nvSpPr>
          <p:cNvPr id="19470" name="Text Box 23"/>
          <p:cNvSpPr txBox="1">
            <a:spLocks noChangeArrowheads="1"/>
          </p:cNvSpPr>
          <p:nvPr/>
        </p:nvSpPr>
        <p:spPr bwMode="auto">
          <a:xfrm>
            <a:off x="2351618" y="5300665"/>
            <a:ext cx="575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25</a:t>
            </a:r>
            <a:endParaRPr lang="ru-RU" altLang="ru-RU" sz="2400"/>
          </a:p>
        </p:txBody>
      </p:sp>
      <p:sp>
        <p:nvSpPr>
          <p:cNvPr id="19471" name="Text Box 24"/>
          <p:cNvSpPr txBox="1">
            <a:spLocks noChangeArrowheads="1"/>
          </p:cNvSpPr>
          <p:nvPr/>
        </p:nvSpPr>
        <p:spPr bwMode="auto">
          <a:xfrm>
            <a:off x="4917018" y="2795590"/>
            <a:ext cx="575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18</a:t>
            </a:r>
            <a:endParaRPr lang="ru-RU" altLang="ru-RU" sz="2400"/>
          </a:p>
        </p:txBody>
      </p:sp>
      <p:sp>
        <p:nvSpPr>
          <p:cNvPr id="19472" name="Text Box 25"/>
          <p:cNvSpPr txBox="1">
            <a:spLocks noChangeArrowheads="1"/>
          </p:cNvSpPr>
          <p:nvPr/>
        </p:nvSpPr>
        <p:spPr bwMode="auto">
          <a:xfrm>
            <a:off x="2421468" y="3587753"/>
            <a:ext cx="3946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Х</a:t>
            </a:r>
            <a:endParaRPr lang="ru-RU" altLang="ru-RU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662682" y="1340771"/>
                <a:ext cx="2565959" cy="13255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267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𝑪</m:t>
                          </m:r>
                        </m:num>
                        <m:den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𝑪</m:t>
                          </m:r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𝑩</m:t>
                          </m:r>
                        </m:den>
                      </m:f>
                      <m:r>
                        <a:rPr lang="en-US" sz="4267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𝑫</m:t>
                          </m:r>
                        </m:num>
                        <m:den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𝑩</m:t>
                          </m:r>
                          <m:r>
                            <a:rPr lang="en-US" sz="4267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𝑫</m:t>
                          </m:r>
                        </m:den>
                      </m:f>
                    </m:oMath>
                  </m:oMathPara>
                </a14:m>
                <a:endParaRPr lang="ru-RU" sz="4267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82" y="1340771"/>
                <a:ext cx="2565959" cy="13255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8540906" y="733723"/>
                <a:ext cx="1975220" cy="11837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𝑋</m:t>
                          </m:r>
                        </m:num>
                        <m:den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US" sz="3733" i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25</m:t>
                          </m:r>
                        </m:num>
                        <m:den>
                          <m:r>
                            <a:rPr lang="en-US" sz="3733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ru-RU" sz="3733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906" y="733723"/>
                <a:ext cx="1975220" cy="11837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8216033" y="2980704"/>
                <a:ext cx="2643801" cy="11837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733" i="1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3733" i="1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733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733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3733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8</m:t>
                          </m:r>
                          <m:r>
                            <a:rPr lang="en-US" sz="3733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3733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25</m:t>
                          </m:r>
                        </m:num>
                        <m:den>
                          <m:r>
                            <a:rPr lang="en-US" sz="3733" i="1">
                              <a:solidFill>
                                <a:srgbClr val="1F497D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ru-RU" sz="3733" dirty="0">
                  <a:solidFill>
                    <a:srgbClr val="1F497D">
                      <a:lumMod val="75000"/>
                    </a:srgbClr>
                  </a:solidFill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033" y="2980704"/>
                <a:ext cx="2643801" cy="11837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8540904" y="4580771"/>
                <a:ext cx="1759413" cy="6667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733" i="1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𝑋</m:t>
                      </m:r>
                      <m:r>
                        <a:rPr lang="en-US" sz="3733" i="1">
                          <a:solidFill>
                            <a:srgbClr val="1F497D">
                              <a:lumMod val="75000"/>
                            </a:srgbClr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ru-RU" sz="3733" dirty="0">
                  <a:solidFill>
                    <a:srgbClr val="1F497D">
                      <a:lumMod val="75000"/>
                    </a:srgbClr>
                  </a:solidFill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904" y="4580771"/>
                <a:ext cx="1759413" cy="666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8438292" y="5522368"/>
            <a:ext cx="1627369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67" b="1" dirty="0">
                <a:solidFill>
                  <a:schemeClr val="tx2">
                    <a:lumMod val="75000"/>
                  </a:schemeClr>
                </a:solidFill>
              </a:rPr>
              <a:t>AC=15</a:t>
            </a:r>
            <a:endParaRPr lang="ru-RU" sz="4267" dirty="0"/>
          </a:p>
        </p:txBody>
      </p:sp>
      <p:sp>
        <p:nvSpPr>
          <p:cNvPr id="20" name="Google Shape;160;p19"/>
          <p:cNvSpPr txBox="1"/>
          <p:nvPr/>
        </p:nvSpPr>
        <p:spPr>
          <a:xfrm>
            <a:off x="549211" y="465747"/>
            <a:ext cx="5622840" cy="743756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4000" b="1" dirty="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РОЗВ’ЯЖИ ЗАДАЧУ</a:t>
            </a:r>
            <a:endParaRPr sz="4000" b="1" dirty="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4288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AutoShape 4"/>
          <p:cNvSpPr>
            <a:spLocks noChangeArrowheads="1"/>
          </p:cNvSpPr>
          <p:nvPr/>
        </p:nvSpPr>
        <p:spPr bwMode="auto">
          <a:xfrm rot="-688938">
            <a:off x="5422905" y="1628776"/>
            <a:ext cx="4610100" cy="3097213"/>
          </a:xfrm>
          <a:prstGeom prst="triangle">
            <a:avLst>
              <a:gd name="adj" fmla="val 18458"/>
            </a:avLst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lang="ru-RU" altLang="ru-RU" sz="2400" b="0"/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5422901" y="5300665"/>
            <a:ext cx="4651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3200"/>
              <a:t>A</a:t>
            </a:r>
            <a:endParaRPr lang="ru-RU" altLang="ru-RU" sz="3200"/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6479121" y="472440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 sz="2400" b="0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5135033" y="1628777"/>
            <a:ext cx="4667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3200"/>
              <a:t>В</a:t>
            </a:r>
            <a:endParaRPr lang="ru-RU" altLang="ru-RU" sz="3200"/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10513486" y="4221165"/>
            <a:ext cx="4635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ru-RU" sz="3200" b="0"/>
              <a:t>D</a:t>
            </a:r>
            <a:endParaRPr lang="ru-RU" altLang="ru-RU" sz="3200" b="0"/>
          </a:p>
        </p:txBody>
      </p:sp>
      <p:sp>
        <p:nvSpPr>
          <p:cNvPr id="20490" name="Line 18"/>
          <p:cNvSpPr>
            <a:spLocks noChangeShapeType="1"/>
          </p:cNvSpPr>
          <p:nvPr/>
        </p:nvSpPr>
        <p:spPr bwMode="auto">
          <a:xfrm flipH="1" flipV="1">
            <a:off x="5903387" y="3644902"/>
            <a:ext cx="4391759" cy="576263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8180918" y="2435228"/>
            <a:ext cx="575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40</a:t>
            </a:r>
            <a:endParaRPr lang="ru-RU" altLang="ru-RU" sz="2400"/>
          </a:p>
        </p:txBody>
      </p:sp>
      <p:sp>
        <p:nvSpPr>
          <p:cNvPr id="20492" name="Text Box 20"/>
          <p:cNvSpPr txBox="1">
            <a:spLocks noChangeArrowheads="1"/>
          </p:cNvSpPr>
          <p:nvPr/>
        </p:nvSpPr>
        <p:spPr bwMode="auto">
          <a:xfrm>
            <a:off x="5232401" y="2492378"/>
            <a:ext cx="575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20</a:t>
            </a:r>
            <a:endParaRPr lang="ru-RU" altLang="ru-RU" sz="2400"/>
          </a:p>
        </p:txBody>
      </p:sp>
      <p:sp>
        <p:nvSpPr>
          <p:cNvPr id="20493" name="Text Box 21"/>
          <p:cNvSpPr txBox="1">
            <a:spLocks noChangeArrowheads="1"/>
          </p:cNvSpPr>
          <p:nvPr/>
        </p:nvSpPr>
        <p:spPr bwMode="auto">
          <a:xfrm>
            <a:off x="5135034" y="4076702"/>
            <a:ext cx="575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15</a:t>
            </a:r>
            <a:endParaRPr lang="ru-RU" altLang="ru-RU" sz="2400"/>
          </a:p>
        </p:txBody>
      </p:sp>
      <p:sp>
        <p:nvSpPr>
          <p:cNvPr id="20494" name="Text Box 22"/>
          <p:cNvSpPr txBox="1">
            <a:spLocks noChangeArrowheads="1"/>
          </p:cNvSpPr>
          <p:nvPr/>
        </p:nvSpPr>
        <p:spPr bwMode="auto">
          <a:xfrm>
            <a:off x="7797802" y="4668841"/>
            <a:ext cx="3946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altLang="ru-RU" sz="2400"/>
              <a:t>Х</a:t>
            </a:r>
            <a:endParaRPr lang="ru-RU" altLang="ru-RU" sz="2400"/>
          </a:p>
        </p:txBody>
      </p:sp>
      <p:sp>
        <p:nvSpPr>
          <p:cNvPr id="3" name="Полилиния 2"/>
          <p:cNvSpPr/>
          <p:nvPr/>
        </p:nvSpPr>
        <p:spPr>
          <a:xfrm>
            <a:off x="9414117" y="3811754"/>
            <a:ext cx="171321" cy="378372"/>
          </a:xfrm>
          <a:custGeom>
            <a:avLst/>
            <a:gdLst>
              <a:gd name="connsiteX0" fmla="*/ 128491 w 128491"/>
              <a:gd name="connsiteY0" fmla="*/ 0 h 283779"/>
              <a:gd name="connsiteX1" fmla="*/ 86449 w 128491"/>
              <a:gd name="connsiteY1" fmla="*/ 52552 h 283779"/>
              <a:gd name="connsiteX2" fmla="*/ 33898 w 128491"/>
              <a:gd name="connsiteY2" fmla="*/ 115614 h 283779"/>
              <a:gd name="connsiteX3" fmla="*/ 23387 w 128491"/>
              <a:gd name="connsiteY3" fmla="*/ 147145 h 283779"/>
              <a:gd name="connsiteX4" fmla="*/ 2367 w 128491"/>
              <a:gd name="connsiteY4" fmla="*/ 178676 h 283779"/>
              <a:gd name="connsiteX5" fmla="*/ 2367 w 128491"/>
              <a:gd name="connsiteY5" fmla="*/ 283779 h 28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491" h="283779">
                <a:moveTo>
                  <a:pt x="128491" y="0"/>
                </a:moveTo>
                <a:cubicBezTo>
                  <a:pt x="114477" y="17517"/>
                  <a:pt x="101221" y="35669"/>
                  <a:pt x="86449" y="52552"/>
                </a:cubicBezTo>
                <a:cubicBezTo>
                  <a:pt x="59328" y="83547"/>
                  <a:pt x="51824" y="79762"/>
                  <a:pt x="33898" y="115614"/>
                </a:cubicBezTo>
                <a:cubicBezTo>
                  <a:pt x="28943" y="125523"/>
                  <a:pt x="28342" y="137236"/>
                  <a:pt x="23387" y="147145"/>
                </a:cubicBezTo>
                <a:cubicBezTo>
                  <a:pt x="17738" y="158443"/>
                  <a:pt x="4288" y="166191"/>
                  <a:pt x="2367" y="178676"/>
                </a:cubicBezTo>
                <a:cubicBezTo>
                  <a:pt x="-2960" y="213303"/>
                  <a:pt x="2367" y="248745"/>
                  <a:pt x="2367" y="2837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" name="Полилиния 3"/>
          <p:cNvSpPr/>
          <p:nvPr/>
        </p:nvSpPr>
        <p:spPr>
          <a:xfrm>
            <a:off x="9080941" y="4092030"/>
            <a:ext cx="112111" cy="364359"/>
          </a:xfrm>
          <a:custGeom>
            <a:avLst/>
            <a:gdLst>
              <a:gd name="connsiteX0" fmla="*/ 31531 w 84083"/>
              <a:gd name="connsiteY0" fmla="*/ 0 h 273269"/>
              <a:gd name="connsiteX1" fmla="*/ 21021 w 84083"/>
              <a:gd name="connsiteY1" fmla="*/ 52551 h 273269"/>
              <a:gd name="connsiteX2" fmla="*/ 0 w 84083"/>
              <a:gd name="connsiteY2" fmla="*/ 115613 h 273269"/>
              <a:gd name="connsiteX3" fmla="*/ 21021 w 84083"/>
              <a:gd name="connsiteY3" fmla="*/ 189186 h 273269"/>
              <a:gd name="connsiteX4" fmla="*/ 84083 w 84083"/>
              <a:gd name="connsiteY4" fmla="*/ 273269 h 27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83" h="273269">
                <a:moveTo>
                  <a:pt x="31531" y="0"/>
                </a:moveTo>
                <a:cubicBezTo>
                  <a:pt x="28028" y="17517"/>
                  <a:pt x="25721" y="35317"/>
                  <a:pt x="21021" y="52551"/>
                </a:cubicBezTo>
                <a:cubicBezTo>
                  <a:pt x="15191" y="73928"/>
                  <a:pt x="0" y="115613"/>
                  <a:pt x="0" y="115613"/>
                </a:cubicBezTo>
                <a:cubicBezTo>
                  <a:pt x="2473" y="125504"/>
                  <a:pt x="14169" y="176852"/>
                  <a:pt x="21021" y="189186"/>
                </a:cubicBezTo>
                <a:cubicBezTo>
                  <a:pt x="50731" y="242663"/>
                  <a:pt x="52192" y="241377"/>
                  <a:pt x="84083" y="27326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4" name="Google Shape;160;p19"/>
          <p:cNvSpPr txBox="1"/>
          <p:nvPr/>
        </p:nvSpPr>
        <p:spPr>
          <a:xfrm>
            <a:off x="549211" y="465747"/>
            <a:ext cx="5622840" cy="743756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4000" b="1" dirty="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РОЗВ’ЯЖИ ЗАДАЧУ</a:t>
            </a:r>
            <a:endParaRPr sz="4000" b="1" dirty="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153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Виконуємо разом:</a:t>
            </a:r>
            <a:endParaRPr lang="ru-RU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0728" y="1047510"/>
            <a:ext cx="1234480" cy="604664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№554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1890" y="1652175"/>
            <a:ext cx="4110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∆АВС, АВ=ВС, АС=18 см,   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АД – бісектриса трикутника,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СД=12 см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7710059" y="1652175"/>
            <a:ext cx="2016224" cy="3052935"/>
          </a:xfrm>
          <a:prstGeom prst="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659732" y="456199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С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64152" y="4601163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А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517111" y="134608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В</a:t>
            </a:r>
            <a:endParaRPr lang="ru-RU" sz="2000" b="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7686359" y="3557970"/>
            <a:ext cx="1661507" cy="116827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Дуга 14"/>
          <p:cNvSpPr/>
          <p:nvPr/>
        </p:nvSpPr>
        <p:spPr>
          <a:xfrm>
            <a:off x="7680176" y="4244532"/>
            <a:ext cx="353806" cy="39570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>
            <a:off x="7926810" y="4472589"/>
            <a:ext cx="231359" cy="52868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298829" y="31984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Д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419363" y="377277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12 см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405693" y="465795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18 см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981200" y="2667837"/>
            <a:ext cx="1214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Знайти: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912831" y="2733033"/>
                <a:ext cx="100340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uk-U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latin typeface="Cambria Math" panose="02040503050406030204" pitchFamily="18" charset="0"/>
                            </a:rPr>
                            <m:t>Р</m:t>
                          </m:r>
                        </m:e>
                        <m:sub>
                          <m:r>
                            <a:rPr lang="uk-UA" sz="2000" i="1">
                              <a:latin typeface="Cambria Math" panose="02040503050406030204" pitchFamily="18" charset="0"/>
                            </a:rPr>
                            <m:t>∆АВС</m:t>
                          </m:r>
                        </m:sub>
                      </m:sSub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831" y="2733033"/>
                <a:ext cx="1003406" cy="307777"/>
              </a:xfrm>
              <a:prstGeom prst="rect">
                <a:avLst/>
              </a:prstGeom>
              <a:blipFill>
                <a:blip r:embed="rId2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981200" y="3222153"/>
                <a:ext cx="5243691" cy="2291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Розв'язання: 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ВД=</a:t>
                </a:r>
                <a:r>
                  <a:rPr lang="uk-UA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 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см, то АВ=ВС=(</a:t>
                </a:r>
                <a:r>
                  <a:rPr lang="uk-UA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+12) см.</a:t>
                </a:r>
              </a:p>
              <a:p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АД – бісектриса трикутника, то: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АВ</m:t>
                        </m:r>
                      </m:num>
                      <m:den>
                        <m: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АС</m:t>
                        </m:r>
                      </m:den>
                    </m:f>
                    <m:r>
                      <a:rPr lang="uk-UA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ВД</m:t>
                        </m:r>
                      </m:num>
                      <m:den>
                        <m: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ДС</m:t>
                        </m:r>
                      </m:den>
                    </m:f>
                  </m:oMath>
                </a14:m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sz="2000" i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х</m:t>
                        </m:r>
                        <m:r>
                          <m:rPr>
                            <m:nor/>
                          </m:rPr>
                          <a:rPr lang="uk-UA" sz="2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+12</m:t>
                        </m:r>
                      </m:num>
                      <m:den>
                        <m: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den>
                    </m:f>
                    <m:r>
                      <a:rPr lang="uk-UA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uk-UA" sz="2000" i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х</m:t>
                        </m:r>
                      </m:num>
                      <m:den>
                        <m:r>
                          <a:rPr lang="uk-UA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</a:p>
              <a:p>
                <a:r>
                  <a:rPr lang="uk-UA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uk-UA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х=</a:t>
                </a:r>
                <a:r>
                  <a:rPr lang="uk-UA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24, ВД=24 см, АВ=ВС=36 см</a:t>
                </a:r>
              </a:p>
              <a:p>
                <a:r>
                  <a:rPr lang="uk-UA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3222153"/>
                <a:ext cx="5243691" cy="2291718"/>
              </a:xfrm>
              <a:prstGeom prst="rect">
                <a:avLst/>
              </a:prstGeom>
              <a:blipFill>
                <a:blip r:embed="rId3"/>
                <a:stretch>
                  <a:fillRect l="-1163" t="-159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321383" y="4912263"/>
                <a:ext cx="36306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2000" i="1">
                            <a:latin typeface="Cambria Math" panose="02040503050406030204" pitchFamily="18" charset="0"/>
                          </a:rPr>
                          <m:t>Р</m:t>
                        </m:r>
                      </m:e>
                      <m:sub>
                        <m:r>
                          <a:rPr lang="uk-UA" sz="2000" i="1">
                            <a:latin typeface="Cambria Math" panose="02040503050406030204" pitchFamily="18" charset="0"/>
                          </a:rPr>
                          <m:t>∆АВС</m:t>
                        </m:r>
                      </m:sub>
                    </m:sSub>
                  </m:oMath>
                </a14:m>
                <a:r>
                  <a:rPr lang="ru-RU" sz="2000" dirty="0"/>
                  <a:t>=2*АВ+АС=72+18=90 см</a:t>
                </a: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383" y="4912263"/>
                <a:ext cx="3630601" cy="307777"/>
              </a:xfrm>
              <a:prstGeom prst="rect">
                <a:avLst/>
              </a:prstGeom>
              <a:blipFill>
                <a:blip r:embed="rId4"/>
                <a:stretch>
                  <a:fillRect l="-2521" t="-26000" b="-5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071664" y="5513872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 см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84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animBg="1"/>
      <p:bldP spid="6" grpId="0"/>
      <p:bldP spid="7" grpId="0"/>
      <p:bldP spid="8" grpId="0"/>
      <p:bldP spid="15" grpId="0" animBg="1"/>
      <p:bldP spid="16" grpId="0" animBg="1"/>
      <p:bldP spid="18" grpId="0"/>
      <p:bldP spid="20" grpId="0"/>
      <p:bldP spid="21" grpId="0"/>
      <p:bldP spid="22" grpId="0"/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завдання:</a:t>
            </a:r>
            <a:endParaRPr lang="ru-RU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                                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 §15</a:t>
            </a:r>
          </a:p>
          <a:p>
            <a:pPr marL="0" indent="0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Виконати: №15.5, 15.7</a:t>
            </a:r>
          </a:p>
          <a:p>
            <a:pPr marL="0" indent="0">
              <a:buNone/>
            </a:pPr>
            <a:r>
              <a:rPr lang="uk-UA" dirty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25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415</Words>
  <Application>Microsoft Office PowerPoint</Application>
  <PresentationFormat>Широкий екран</PresentationFormat>
  <Paragraphs>125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Lato</vt:lpstr>
      <vt:lpstr>Montserrat</vt:lpstr>
      <vt:lpstr>Roboto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Назвіть:</vt:lpstr>
      <vt:lpstr>Презентація PowerPoint</vt:lpstr>
      <vt:lpstr>Презентація PowerPoint</vt:lpstr>
      <vt:lpstr>Презентація PowerPoint</vt:lpstr>
      <vt:lpstr>Презентація PowerPoint</vt:lpstr>
      <vt:lpstr>Виконуємо разом:</vt:lpstr>
      <vt:lpstr>Домашнє завдання: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Олександр</dc:creator>
  <cp:lastModifiedBy>Пользователь</cp:lastModifiedBy>
  <cp:revision>45</cp:revision>
  <dcterms:created xsi:type="dcterms:W3CDTF">2021-12-27T18:16:27Z</dcterms:created>
  <dcterms:modified xsi:type="dcterms:W3CDTF">2026-01-28T22:15:12Z</dcterms:modified>
</cp:coreProperties>
</file>