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Gelasio" panose="020B0604020202020204" charset="0"/>
      <p:regular r:id="rId13"/>
    </p:embeddedFont>
    <p:embeddedFont>
      <p:font typeface="Gelasio Semi Bold" panose="020B0604020202020204" charset="0"/>
      <p:regular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6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B1DE1-17B0-4BEE-B579-1A29809FFAD5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3D434-AA6E-4333-BD5A-F68A9564B30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123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23.jpeg"/><Relationship Id="rId5" Type="http://schemas.openxmlformats.org/officeDocument/2006/relationships/image" Target="../media/image19.png"/><Relationship Id="rId10" Type="http://schemas.openxmlformats.org/officeDocument/2006/relationships/image" Target="../media/image22.jpeg"/><Relationship Id="rId4" Type="http://schemas.microsoft.com/office/2007/relationships/hdphoto" Target="../media/hdphoto3.wdp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01410" y="350521"/>
            <a:ext cx="8394798" cy="2331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5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Застосування подібності трикутників для розв'язання прикладних задач</a:t>
            </a:r>
            <a:endParaRPr lang="en-US" sz="5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3032761"/>
            <a:ext cx="7556421" cy="10259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Подібність трикутників — це не просто теоретичне поняття. Це потужний інструмент для вирішення реальних проблем.</a:t>
            </a:r>
            <a:endParaRPr lang="en-US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4206241"/>
            <a:ext cx="7556421" cy="156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У повсякденному житті ми часто використовуємо цей принцип, навіть не помічаючи. Вимірювання висоти дерев, визначення відстаней до недоступних об'єктів — все це можливо завдяки подібності трикутників.</a:t>
            </a:r>
            <a:endParaRPr lang="en-US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793790" y="6864787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6" y="6705362"/>
            <a:ext cx="522328" cy="5223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84960" y="6233160"/>
            <a:ext cx="4572000" cy="1569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2200" b="1" dirty="0" err="1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Презентацію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 </a:t>
            </a:r>
            <a:r>
              <a:rPr lang="ru-RU" sz="2200" b="1" dirty="0" err="1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підготувала</a:t>
            </a:r>
            <a:endParaRPr lang="ru-RU" sz="2200" b="1" dirty="0">
              <a:solidFill>
                <a:schemeClr val="accent6">
                  <a:lumMod val="50000"/>
                </a:schemeClr>
              </a:solidFill>
              <a:latin typeface="Gelasio Bold" pitchFamily="34" charset="0"/>
              <a:ea typeface="Gelasio Bold" pitchFamily="34" charset="-122"/>
              <a:cs typeface="Gelasio Bold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ru-RU" sz="2200" b="1" dirty="0" err="1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вчитель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 математики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uk-UA" sz="2200" b="1" dirty="0" err="1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Красноріченського</a:t>
            </a:r>
            <a:r>
              <a:rPr lang="uk-UA" sz="2200" b="1" dirty="0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 ліцею</a:t>
            </a: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 </a:t>
            </a:r>
            <a:endParaRPr lang="uk-UA" sz="2200" b="1" dirty="0">
              <a:solidFill>
                <a:schemeClr val="accent6">
                  <a:lumMod val="50000"/>
                </a:schemeClr>
              </a:solidFill>
              <a:latin typeface="Gelasio Bold" pitchFamily="34" charset="0"/>
              <a:ea typeface="Gelasio Bold" pitchFamily="34" charset="-122"/>
              <a:cs typeface="Gelasio Bold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en-US" sz="2200" b="1" dirty="0" err="1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Жаннетта</a:t>
            </a: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 Ладиченко</a:t>
            </a:r>
            <a:endParaRPr 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208" y="350521"/>
            <a:ext cx="5216248" cy="2509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\Desktop\1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257" y="5256968"/>
            <a:ext cx="4380150" cy="247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1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046" y="2859644"/>
            <a:ext cx="4536361" cy="239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25329" y="472440"/>
            <a:ext cx="8205311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5050"/>
              </a:lnSpc>
              <a:buNone/>
            </a:pPr>
            <a:r>
              <a:rPr lang="en-US" sz="4050" b="1" dirty="0" err="1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Ознаки</a:t>
            </a:r>
            <a:r>
              <a:rPr lang="en-US" sz="405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</a:t>
            </a:r>
            <a:r>
              <a:rPr lang="en-US" sz="4050" b="1" dirty="0" err="1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подібності</a:t>
            </a:r>
            <a:r>
              <a:rPr lang="en-US" sz="405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трикутників</a:t>
            </a:r>
            <a:endParaRPr lang="en-US" sz="405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518159" y="2130742"/>
            <a:ext cx="3743087" cy="2188845"/>
          </a:xfrm>
          <a:prstGeom prst="roundRect">
            <a:avLst>
              <a:gd name="adj" fmla="val 1420"/>
            </a:avLst>
          </a:prstGeom>
          <a:solidFill>
            <a:srgbClr val="EEE8DD"/>
          </a:solidFill>
          <a:ln/>
        </p:spPr>
      </p:sp>
      <p:sp>
        <p:nvSpPr>
          <p:cNvPr id="5" name="Text 2"/>
          <p:cNvSpPr/>
          <p:nvPr/>
        </p:nvSpPr>
        <p:spPr>
          <a:xfrm>
            <a:off x="5388886" y="2143124"/>
            <a:ext cx="2316480" cy="320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rtl="1">
              <a:lnSpc>
                <a:spcPts val="2500"/>
              </a:lnSpc>
              <a:buNone/>
            </a:pPr>
            <a:r>
              <a:rPr lang="uk-UA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Друг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а ознака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4675583" y="2827020"/>
            <a:ext cx="3743087" cy="133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2600"/>
              </a:lnSpc>
              <a:buNone/>
            </a:pP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Два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трикутники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подібні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якщо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два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кути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одного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трикутника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дорівнюють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двом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кутам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іншого</a:t>
            </a: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18160" y="2069782"/>
            <a:ext cx="3743087" cy="2188845"/>
          </a:xfrm>
          <a:prstGeom prst="roundRect">
            <a:avLst>
              <a:gd name="adj" fmla="val 1420"/>
            </a:avLst>
          </a:prstGeom>
          <a:solidFill>
            <a:srgbClr val="EEE8DD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1" y="2255520"/>
            <a:ext cx="2499360" cy="392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rtl="1">
              <a:lnSpc>
                <a:spcPts val="2500"/>
              </a:lnSpc>
              <a:buNone/>
            </a:pPr>
            <a:r>
              <a:rPr lang="uk-UA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Перш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а ознака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518160" y="2827019"/>
            <a:ext cx="3743087" cy="13319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26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Два трикутники подібні, якщо дві сторони одного пропорційні двом сторонам іншого, а кути між цими сторонами рівні</a:t>
            </a: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25329" y="4904899"/>
            <a:ext cx="7693343" cy="1525667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</p:sp>
      <p:sp>
        <p:nvSpPr>
          <p:cNvPr id="11" name="Text 8"/>
          <p:cNvSpPr/>
          <p:nvPr/>
        </p:nvSpPr>
        <p:spPr>
          <a:xfrm>
            <a:off x="3532703" y="4950143"/>
            <a:ext cx="2590562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rtl="1">
              <a:lnSpc>
                <a:spcPts val="250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Третя ознака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725330" y="5440680"/>
            <a:ext cx="7693340" cy="7827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26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Два трикутники подібні, якщо три сторони одного пропорційні трьом сторонам іншого</a:t>
            </a: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25329" y="6663690"/>
            <a:ext cx="7693343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>
              <a:lnSpc>
                <a:spcPts val="2600"/>
              </a:lnSpc>
            </a:pP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Коефіцієнт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подібності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(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</a:t>
            </a:r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)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показує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у скільки разів одна фігура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більша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або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менша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іншу. Він визначає співвідношення всіх відповідних елементів трикутників</a:t>
            </a: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600" dirty="0"/>
          </a:p>
        </p:txBody>
      </p:sp>
      <p:pic>
        <p:nvPicPr>
          <p:cNvPr id="15" name="Picture 5" descr="C:\Users\User\Desktop\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404" y="228683"/>
            <a:ext cx="3319464" cy="281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User\Desktop\1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202" y="2562939"/>
            <a:ext cx="3620198" cy="319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Pictures\191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999" y="5112068"/>
            <a:ext cx="3489869" cy="269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" y="0"/>
            <a:ext cx="5486400" cy="822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 0"/>
          <p:cNvSpPr/>
          <p:nvPr/>
        </p:nvSpPr>
        <p:spPr>
          <a:xfrm>
            <a:off x="6421992" y="216693"/>
            <a:ext cx="7717631" cy="1273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Задача 1: Визначення висоти дерева за допомогою тіні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79" y="1984065"/>
            <a:ext cx="903991" cy="69939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24155" y="1941314"/>
            <a:ext cx="254746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Вимірювання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7524154" y="2329192"/>
            <a:ext cx="6393061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Виміряйте довжину тіні дерева (15 м) та тіні вертикального стовпа (3 м)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1585" y="3159323"/>
            <a:ext cx="1018937" cy="163103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24155" y="3493056"/>
            <a:ext cx="3875365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Побудова трикутників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4"/>
          <p:cNvSpPr/>
          <p:nvPr/>
        </p:nvSpPr>
        <p:spPr>
          <a:xfrm>
            <a:off x="7524154" y="4007525"/>
            <a:ext cx="6335197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Сонячні промені створюють подібні трикутники із дерева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стовпа</a:t>
            </a:r>
            <a:endParaRPr lang="en-US" sz="1600" dirty="0"/>
          </a:p>
        </p:txBody>
      </p:sp>
      <p:pic>
        <p:nvPicPr>
          <p:cNvPr id="10" name="Imag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579" y="5080961"/>
            <a:ext cx="771943" cy="77194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24154" y="5125045"/>
            <a:ext cx="254746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Розрахунок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7566778" y="5667315"/>
            <a:ext cx="6572845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Висота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дерева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/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Висота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стовпа =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Тінь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дерева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/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Тінь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стовпа</a:t>
            </a:r>
            <a:endParaRPr lang="en-US" sz="2000" b="1" dirty="0"/>
          </a:p>
        </p:txBody>
      </p:sp>
      <p:sp>
        <p:nvSpPr>
          <p:cNvPr id="13" name="Text 7"/>
          <p:cNvSpPr/>
          <p:nvPr/>
        </p:nvSpPr>
        <p:spPr>
          <a:xfrm>
            <a:off x="6199584" y="6804600"/>
            <a:ext cx="8324136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Якщо висота стовпа 2 метри, то висота дерева: 2 × (15 ÷ 3) = 10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метрів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80360" y="1143000"/>
            <a:ext cx="0" cy="3622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1965960" y="4765477"/>
            <a:ext cx="914400" cy="29002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1965960" y="1143000"/>
            <a:ext cx="914400" cy="652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ый треугольник 29"/>
          <p:cNvSpPr/>
          <p:nvPr/>
        </p:nvSpPr>
        <p:spPr>
          <a:xfrm>
            <a:off x="3886200" y="3811548"/>
            <a:ext cx="1264920" cy="195762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ый треугольник 30"/>
          <p:cNvSpPr/>
          <p:nvPr/>
        </p:nvSpPr>
        <p:spPr>
          <a:xfrm>
            <a:off x="3886200" y="6472417"/>
            <a:ext cx="899160" cy="131659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 flipH="1" flipV="1">
            <a:off x="3893814" y="5565458"/>
            <a:ext cx="224789" cy="20371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 flipH="1" flipV="1">
            <a:off x="3893813" y="7589516"/>
            <a:ext cx="224789" cy="1981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User\Desktop\1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810" y="3474125"/>
            <a:ext cx="903991" cy="102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53440" y="213361"/>
            <a:ext cx="1310580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Задача 2: Вимірювання відстані до недоступного об'єкта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229350" y="2305348"/>
            <a:ext cx="28753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5861808" y="1142999"/>
            <a:ext cx="2396966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Крок 1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5918827" y="1528880"/>
            <a:ext cx="8452491" cy="595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just">
              <a:lnSpc>
                <a:spcPts val="2400"/>
              </a:lnSpc>
            </a:pP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Позначте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березі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точку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A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з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якої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бачите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об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’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єкт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та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проведіть під прямим </a:t>
            </a:r>
          </a:p>
          <a:p>
            <a:pPr algn="just">
              <a:lnSpc>
                <a:spcPts val="2400"/>
              </a:lnSpc>
            </a:pP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кутом пряму АС. Отримали прямокутний трикутник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AKB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</a:p>
          <a:p>
            <a:pPr marL="0" indent="0" algn="l">
              <a:lnSpc>
                <a:spcPts val="2400"/>
              </a:lnSpc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6390919" y="2335292"/>
            <a:ext cx="2396966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Крок 2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6434077" y="2788891"/>
            <a:ext cx="7876282" cy="650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Відійдіть на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відстань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KD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так, щоб бачити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’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єкт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, та на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прямій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АС </a:t>
            </a:r>
          </a:p>
          <a:p>
            <a:pPr>
              <a:lnSpc>
                <a:spcPts val="2400"/>
              </a:lnSpc>
            </a:pP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відмі</a:t>
            </a:r>
            <a:r>
              <a:rPr lang="uk-UA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дьте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точку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B.</a:t>
            </a:r>
            <a:endParaRPr lang="uk-UA" sz="2000" dirty="0">
              <a:solidFill>
                <a:schemeClr val="accent6">
                  <a:lumMod val="75000"/>
                </a:schemeClr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 marL="0" indent="0" algn="l">
              <a:lnSpc>
                <a:spcPts val="2400"/>
              </a:lnSpc>
              <a:buNone/>
            </a:pP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6708697" y="3586162"/>
            <a:ext cx="2396966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3000" b="1" dirty="0" err="1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Крок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3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7032907" y="5844452"/>
            <a:ext cx="7277451" cy="1013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AK/CD = AB/CB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;  А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=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CD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x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AB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: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CB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CD = 20 м, CB = 2 м, 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AB=10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м,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відстань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до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’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єкт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становить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100 м. AK = CD × AB ÷ CB = 20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х10:5=100 (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)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ts val="2850"/>
              </a:lnSpc>
            </a:pPr>
            <a:endParaRPr lang="uk-UA" sz="2000" dirty="0">
              <a:solidFill>
                <a:schemeClr val="accent6">
                  <a:lumMod val="75000"/>
                </a:schemeClr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7058649" y="7262336"/>
            <a:ext cx="6627138" cy="61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00"/>
              </a:lnSpc>
            </a:pPr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Відповідь: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відстань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до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’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єкт</a:t>
            </a:r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становить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100 м</a:t>
            </a:r>
            <a:r>
              <a:rPr lang="uk-UA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етрів</a:t>
            </a:r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08678"/>
            <a:ext cx="4617720" cy="5554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User\Desktop\17453908378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368" y="4742497"/>
            <a:ext cx="2121104" cy="332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44044" y="3950673"/>
            <a:ext cx="77272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 точки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під прямим кутом проведіть </a:t>
            </a:r>
            <a:r>
              <a:rPr lang="uk-UA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відрізоок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CD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Відміряйте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відрізок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CD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паралельно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AB,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щоб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точки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B, D, A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були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одній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прямій</a:t>
            </a:r>
            <a:r>
              <a:rPr lang="en-US" sz="20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r>
              <a:rPr lang="uk-UA" sz="20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Отримали прямокутний трикутник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CDB, 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який подібний трикутнику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AKB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за двома кутами.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75905" y="5274112"/>
            <a:ext cx="1426994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350"/>
              </a:lnSpc>
            </a:pPr>
            <a:r>
              <a:rPr lang="en-US" sz="3000" b="1" dirty="0" err="1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Крок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4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9390" y="454343"/>
            <a:ext cx="117642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Gelasio Semi Bold" panose="020B0604020202020204" charset="0"/>
                <a:ea typeface="Gelasio Semi Bold" pitchFamily="34" charset="-122"/>
                <a:cs typeface="Gelasio Semi Bold" panose="020B0604020202020204" charset="0"/>
              </a:rPr>
              <a:t>Задача 3:</a:t>
            </a:r>
            <a:r>
              <a:rPr lang="en-US" sz="5000" b="1" dirty="0">
                <a:solidFill>
                  <a:schemeClr val="accent6">
                    <a:lumMod val="50000"/>
                  </a:schemeClr>
                </a:solidFill>
                <a:latin typeface="Gelasio Semi Bold" panose="020B0604020202020204" charset="0"/>
                <a:ea typeface="Gelasio Semi Bold" pitchFamily="34" charset="-122"/>
                <a:cs typeface="Gelasio Semi Bold" panose="020B0604020202020204" charset="0"/>
              </a:rPr>
              <a:t> </a:t>
            </a:r>
            <a:r>
              <a:rPr lang="uk-UA" sz="4000" b="1" dirty="0">
                <a:solidFill>
                  <a:schemeClr val="accent6">
                    <a:lumMod val="50000"/>
                  </a:schemeClr>
                </a:solidFill>
                <a:latin typeface="Gelasio Bold"/>
                <a:ea typeface="Times New Roman"/>
                <a:cs typeface="Gelasio Semi Bold" panose="020B0604020202020204" charset="0"/>
              </a:rPr>
              <a:t>Визначення ширини річки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Gelasio Bold"/>
              <a:cs typeface="Gelasio Semi Bold" panose="020B0604020202020204" charset="0"/>
            </a:endParaRPr>
          </a:p>
          <a:p>
            <a:pPr marL="0" indent="0" algn="l">
              <a:lnSpc>
                <a:spcPts val="5550"/>
              </a:lnSpc>
              <a:buNone/>
            </a:pPr>
            <a:endParaRPr lang="en-US" sz="2000" dirty="0">
              <a:latin typeface="Gelasio Semi Bold" panose="020B0604020202020204" charset="0"/>
              <a:cs typeface="Gelasio Semi Bold" panose="020B060402020202020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22246" y="21186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uk-UA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cs typeface="Gelasio Semi Bold" pitchFamily="34" charset="-120"/>
              </a:rPr>
              <a:t>Проблема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822246" y="2669798"/>
            <a:ext cx="4006810" cy="501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Gelasio" panose="020B0604020202020204" charset="0"/>
              </a:rPr>
              <a:t>Знайти ширину річки СВ.</a:t>
            </a:r>
            <a:endParaRPr lang="en-US" sz="1750" b="1" dirty="0"/>
          </a:p>
        </p:txBody>
      </p:sp>
      <p:sp>
        <p:nvSpPr>
          <p:cNvPr id="7" name="Text 3"/>
          <p:cNvSpPr/>
          <p:nvPr/>
        </p:nvSpPr>
        <p:spPr>
          <a:xfrm>
            <a:off x="3703082" y="5444147"/>
            <a:ext cx="2560438" cy="486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Вимірювання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3672602" y="6041231"/>
            <a:ext cx="4170240" cy="816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Gelasio" panose="020B0604020202020204" charset="0"/>
              </a:rPr>
              <a:t>На місцевості виконали вимірювання: АВ=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Gelasio" panose="020B0604020202020204" charset="0"/>
              </a:rPr>
              <a:t>10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Gelasio" panose="020B0604020202020204" charset="0"/>
              </a:rPr>
              <a:t> м, АМ=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Gelasio" panose="020B0604020202020204" charset="0"/>
              </a:rPr>
              <a:t>6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Gelasio" panose="020B0604020202020204" charset="0"/>
              </a:rPr>
              <a:t> м, МD=9 м</a:t>
            </a:r>
            <a:endParaRPr lang="en-US" sz="1750" dirty="0"/>
          </a:p>
        </p:txBody>
      </p:sp>
      <p:sp>
        <p:nvSpPr>
          <p:cNvPr id="11" name="Text 5"/>
          <p:cNvSpPr/>
          <p:nvPr/>
        </p:nvSpPr>
        <p:spPr>
          <a:xfrm>
            <a:off x="8567200" y="54441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Розрахунок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8567200" y="6041231"/>
            <a:ext cx="5017240" cy="1548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Складіть відношення пропорційних сторін: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AD/AM = AC/AB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;  АС=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x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AB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: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AM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;</a:t>
            </a:r>
          </a:p>
          <a:p>
            <a:pPr>
              <a:lnSpc>
                <a:spcPts val="2850"/>
              </a:lnSpc>
            </a:pP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АС=15х10:6=25(м);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CB=AC-AB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;</a:t>
            </a:r>
          </a:p>
          <a:p>
            <a:pPr>
              <a:lnSpc>
                <a:spcPts val="2850"/>
              </a:lnSpc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CB=25-10=15 (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)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>
              <a:lnSpc>
                <a:spcPts val="2850"/>
              </a:lnSpc>
            </a:pPr>
            <a:endParaRPr lang="uk-UA" sz="2000" dirty="0">
              <a:solidFill>
                <a:schemeClr val="accent6">
                  <a:lumMod val="75000"/>
                </a:schemeClr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 7"/>
          <p:cNvSpPr/>
          <p:nvPr/>
        </p:nvSpPr>
        <p:spPr>
          <a:xfrm>
            <a:off x="822245" y="33925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Креслення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Text 8"/>
          <p:cNvSpPr/>
          <p:nvPr/>
        </p:nvSpPr>
        <p:spPr>
          <a:xfrm>
            <a:off x="3499502" y="5320892"/>
            <a:ext cx="3221992" cy="366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endParaRPr lang="en-US" sz="175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5491169" y="1226298"/>
            <a:ext cx="8327973" cy="3987027"/>
            <a:chOff x="58654" y="3158804"/>
            <a:chExt cx="8804939" cy="3482630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58654" y="3158804"/>
              <a:ext cx="8804939" cy="3482630"/>
              <a:chOff x="58654" y="3158804"/>
              <a:chExt cx="8804939" cy="3482630"/>
            </a:xfrm>
          </p:grpSpPr>
          <p:grpSp>
            <p:nvGrpSpPr>
              <p:cNvPr id="23" name="Группа 22"/>
              <p:cNvGrpSpPr/>
              <p:nvPr/>
            </p:nvGrpSpPr>
            <p:grpSpPr>
              <a:xfrm>
                <a:off x="58654" y="3158804"/>
                <a:ext cx="8804939" cy="3482630"/>
                <a:chOff x="58654" y="3158804"/>
                <a:chExt cx="8804939" cy="3482630"/>
              </a:xfrm>
            </p:grpSpPr>
            <p:grpSp>
              <p:nvGrpSpPr>
                <p:cNvPr id="25" name="Группа 24"/>
                <p:cNvGrpSpPr/>
                <p:nvPr/>
              </p:nvGrpSpPr>
              <p:grpSpPr>
                <a:xfrm>
                  <a:off x="58654" y="3158804"/>
                  <a:ext cx="8804939" cy="3482630"/>
                  <a:chOff x="58654" y="3158804"/>
                  <a:chExt cx="8804939" cy="3482630"/>
                </a:xfrm>
              </p:grpSpPr>
              <p:grpSp>
                <p:nvGrpSpPr>
                  <p:cNvPr id="27" name="Группа 26"/>
                  <p:cNvGrpSpPr/>
                  <p:nvPr/>
                </p:nvGrpSpPr>
                <p:grpSpPr>
                  <a:xfrm>
                    <a:off x="58654" y="3158804"/>
                    <a:ext cx="8804939" cy="3482630"/>
                    <a:chOff x="58654" y="3158804"/>
                    <a:chExt cx="8804939" cy="3482630"/>
                  </a:xfrm>
                </p:grpSpPr>
                <p:grpSp>
                  <p:nvGrpSpPr>
                    <p:cNvPr id="29" name="Группа 28"/>
                    <p:cNvGrpSpPr/>
                    <p:nvPr/>
                  </p:nvGrpSpPr>
                  <p:grpSpPr>
                    <a:xfrm>
                      <a:off x="58654" y="3158804"/>
                      <a:ext cx="8804939" cy="3482630"/>
                      <a:chOff x="136192" y="2754682"/>
                      <a:chExt cx="8804939" cy="3482630"/>
                    </a:xfrm>
                  </p:grpSpPr>
                  <p:pic>
                    <p:nvPicPr>
                      <p:cNvPr id="31" name="Рисунок 30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5593"/>
                      <a:stretch/>
                    </p:blipFill>
                    <p:spPr>
                      <a:xfrm>
                        <a:off x="136192" y="2754682"/>
                        <a:ext cx="8804939" cy="3482630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292100" dist="139700" dir="2700000" algn="tl" rotWithShape="0">
                          <a:srgbClr val="333333">
                            <a:alpha val="65000"/>
                          </a:srgbClr>
                        </a:outerShdw>
                      </a:effectLst>
                    </p:spPr>
                  </p:pic>
                  <p:cxnSp>
                    <p:nvCxnSpPr>
                      <p:cNvPr id="32" name="Прямая соединительная линия 3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6336197" y="4360058"/>
                        <a:ext cx="1548171" cy="930262"/>
                      </a:xfrm>
                      <a:prstGeom prst="line">
                        <a:avLst/>
                      </a:prstGeom>
                      <a:ln w="15875">
                        <a:solidFill>
                          <a:srgbClr val="FF0000"/>
                        </a:solidFill>
                        <a:headEnd/>
                        <a:tailEnd/>
                      </a:ln>
                    </p:spPr>
                    <p:style>
                      <a:lnRef idx="1">
                        <a:schemeClr val="accent2"/>
                      </a:lnRef>
                      <a:fillRef idx="0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" name="Прямая соединительная линия 3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2915816" y="4360058"/>
                        <a:ext cx="4968552" cy="0"/>
                      </a:xfrm>
                      <a:prstGeom prst="line">
                        <a:avLst/>
                      </a:prstGeom>
                      <a:ln w="15875">
                        <a:solidFill>
                          <a:srgbClr val="FF0000"/>
                        </a:solidFill>
                        <a:headEnd/>
                        <a:tailEnd/>
                      </a:ln>
                    </p:spPr>
                    <p:style>
                      <a:lnRef idx="1">
                        <a:schemeClr val="accent2"/>
                      </a:lnRef>
                      <a:fillRef idx="0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" name="Прямая соединительная линия 3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4988938" y="4946976"/>
                        <a:ext cx="1959326" cy="0"/>
                      </a:xfrm>
                      <a:prstGeom prst="line">
                        <a:avLst/>
                      </a:prstGeom>
                      <a:ln w="15875">
                        <a:solidFill>
                          <a:srgbClr val="FF0000"/>
                        </a:solidFill>
                        <a:headEnd/>
                        <a:tailEnd/>
                      </a:ln>
                    </p:spPr>
                    <p:style>
                      <a:lnRef idx="1">
                        <a:schemeClr val="accent2"/>
                      </a:lnRef>
                      <a:fillRef idx="0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" name="Прямая соединительная линия 3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 flipV="1">
                        <a:off x="2915816" y="4360058"/>
                        <a:ext cx="3428199" cy="930262"/>
                      </a:xfrm>
                      <a:prstGeom prst="line">
                        <a:avLst/>
                      </a:prstGeom>
                      <a:ln w="15875">
                        <a:solidFill>
                          <a:srgbClr val="FF0000"/>
                        </a:solidFill>
                        <a:headEnd/>
                        <a:tailEnd/>
                      </a:ln>
                    </p:spPr>
                    <p:style>
                      <a:lnRef idx="1">
                        <a:schemeClr val="accent2"/>
                      </a:lnRef>
                      <a:fillRef idx="0">
                        <a:schemeClr val="accent2"/>
                      </a:fillRef>
                      <a:effectRef idx="0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30" name="Text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69273" y="4653897"/>
                      <a:ext cx="323664" cy="49244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>
                      <a:spAutoFit/>
                    </a:bodyPr>
                    <a:lstStyle>
                      <a:defPPr>
                        <a:defRPr lang="ru-RU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3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28" name="Text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41343" y="5472124"/>
                    <a:ext cx="323664" cy="49244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>
                    <a:defPPr>
                      <a:defRPr lang="ru-RU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B</a:t>
                    </a:r>
                    <a:endParaRPr lang="ru-RU" sz="3200" b="1" dirty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26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7836455" y="4517958"/>
                  <a:ext cx="323664" cy="4924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3200" b="1" dirty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D</a:t>
                  </a:r>
                  <a:endParaRPr lang="ru-RU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4" name="TextBox 15"/>
              <p:cNvSpPr txBox="1">
                <a:spLocks noChangeArrowheads="1"/>
              </p:cNvSpPr>
              <p:nvPr/>
            </p:nvSpPr>
            <p:spPr bwMode="auto">
              <a:xfrm>
                <a:off x="6890490" y="5247779"/>
                <a:ext cx="32366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3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ru-RU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2" name="TextBox 15"/>
            <p:cNvSpPr txBox="1">
              <a:spLocks noChangeArrowheads="1"/>
            </p:cNvSpPr>
            <p:nvPr/>
          </p:nvSpPr>
          <p:spPr bwMode="auto">
            <a:xfrm>
              <a:off x="6313445" y="5687007"/>
              <a:ext cx="323664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3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</a:p>
          </p:txBody>
        </p:sp>
      </p:grpSp>
      <p:pic>
        <p:nvPicPr>
          <p:cNvPr id="36" name="Рисунок 35" descr="ÐÐ°ÑÑÐ¸Ð½ÐºÐ¸ Ð¿Ð¾ Ð·Ð°Ð¿ÑÐ¾ÑÑ Ð¸Ð·Ð¼ÐµÑÐ¸ÑÑ ÑÐ¸ÑÐ¸Ð½Ñ ÑÐµÐºÐ¸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3000" contras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568" t="18050" r="32625" b="46680"/>
          <a:stretch/>
        </p:blipFill>
        <p:spPr bwMode="auto">
          <a:xfrm>
            <a:off x="793790" y="3986962"/>
            <a:ext cx="2442742" cy="22342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796668" y="7159285"/>
            <a:ext cx="4573500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50"/>
              </a:lnSpc>
            </a:pPr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Відповідь: </a:t>
            </a:r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ширина річки 15 метрів.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801" y="294679"/>
            <a:ext cx="13156406" cy="13161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Задача 4: Визначення висоти будівлі за допомогою дзеркала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2521" y="1718423"/>
            <a:ext cx="2315080" cy="169414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11512" y="1923990"/>
            <a:ext cx="2632234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Будівля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5244519" y="2397022"/>
            <a:ext cx="5007113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Об'єкт, висоту якого потрібно виміряти.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3651" y="3506867"/>
            <a:ext cx="4712821" cy="147637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07347" y="3555981"/>
            <a:ext cx="2632234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Дзеркало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 5"/>
          <p:cNvSpPr/>
          <p:nvPr/>
        </p:nvSpPr>
        <p:spPr>
          <a:xfrm>
            <a:off x="6407346" y="4076580"/>
            <a:ext cx="6757869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Розташуйте дзеркало на землі на відстані від будівлі.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8" y="5086170"/>
            <a:ext cx="7180124" cy="145006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492722" y="4983242"/>
            <a:ext cx="2632234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Спостерігач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Text 8"/>
          <p:cNvSpPr/>
          <p:nvPr/>
        </p:nvSpPr>
        <p:spPr>
          <a:xfrm>
            <a:off x="7502604" y="5502830"/>
            <a:ext cx="6787158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Відійдіть до точки, де видно верхівку будівлі у дзеркалі.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 9"/>
          <p:cNvSpPr/>
          <p:nvPr/>
        </p:nvSpPr>
        <p:spPr>
          <a:xfrm>
            <a:off x="579120" y="6738461"/>
            <a:ext cx="13710642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Розрахунок: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Висота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будівлі розраховується за формулою: H = h × (d₁ ÷ d₂), </a:t>
            </a:r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де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h — зріст спостерігача, d₁ — відстань від дзеркала до будівлі, d₂ — відстань від дзеркала до спостерігача.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User\Desktop\1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562" y="2252960"/>
            <a:ext cx="1631000" cy="112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1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520" y="3555981"/>
            <a:ext cx="1920240" cy="140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15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520" y="5080695"/>
            <a:ext cx="1920240" cy="143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1" y="332897"/>
            <a:ext cx="13776960" cy="679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00"/>
              </a:lnSpc>
            </a:pPr>
            <a:r>
              <a:rPr lang="en-US" sz="3800" b="1" dirty="0">
                <a:solidFill>
                  <a:schemeClr val="accent6">
                    <a:lumMod val="50000"/>
                  </a:schemeClr>
                </a:solidFill>
                <a:latin typeface="Gelasio Semi Bold" panose="020B0604020202020204" charset="0"/>
                <a:ea typeface="Gelasio Semi Bold" pitchFamily="34" charset="-122"/>
                <a:cs typeface="Gelasio Semi Bold" panose="020B0604020202020204" charset="0"/>
              </a:rPr>
              <a:t>Задача 5: </a:t>
            </a:r>
            <a:r>
              <a:rPr lang="en-US" sz="3800" b="1" dirty="0" err="1">
                <a:solidFill>
                  <a:schemeClr val="accent6">
                    <a:lumMod val="50000"/>
                  </a:schemeClr>
                </a:solidFill>
                <a:latin typeface="Gelasio Semi Bold" panose="020B0604020202020204" charset="0"/>
                <a:ea typeface="Gelasio Semi Bold" pitchFamily="34" charset="-122"/>
                <a:cs typeface="Gelasio Semi Bold" panose="020B0604020202020204" charset="0"/>
              </a:rPr>
              <a:t>Визначення</a:t>
            </a:r>
            <a:r>
              <a:rPr lang="uk-UA" sz="3800" b="1" dirty="0">
                <a:solidFill>
                  <a:schemeClr val="accent6">
                    <a:lumMod val="50000"/>
                  </a:schemeClr>
                </a:solidFill>
                <a:latin typeface="Gelasio Semi Bold" panose="020B0604020202020204" charset="0"/>
                <a:ea typeface="Gelasio Semi Bold" pitchFamily="34" charset="-122"/>
                <a:cs typeface="Gelasio Semi Bold" panose="020B0604020202020204" charset="0"/>
              </a:rPr>
              <a:t> висоти будівлі за допомогою фотографії</a:t>
            </a:r>
            <a:endParaRPr lang="en-US" sz="3800" b="1" dirty="0">
              <a:solidFill>
                <a:schemeClr val="accent6">
                  <a:lumMod val="50000"/>
                </a:schemeClr>
              </a:solidFill>
              <a:latin typeface="Gelasio Semi Bold" panose="020B0604020202020204" charset="0"/>
              <a:cs typeface="Gelasio Semi Bold" panose="020B060402020202020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547353" y="1169968"/>
            <a:ext cx="2252307" cy="541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50"/>
              </a:lnSpc>
              <a:buNone/>
            </a:pPr>
            <a:r>
              <a:rPr lang="uk-UA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Завдання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4954206" y="1925360"/>
            <a:ext cx="7466394" cy="436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uk-UA" sz="2000" b="1" dirty="0">
                <a:solidFill>
                  <a:schemeClr val="accent6">
                    <a:lumMod val="75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 допомогою фотографії виміряйте висоту Ейфелевої вежі. 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4762796" y="2569190"/>
            <a:ext cx="25404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uk-UA" sz="3000" b="1" dirty="0" err="1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Розв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’</a:t>
            </a:r>
            <a:r>
              <a:rPr lang="uk-UA" sz="3000" b="1" dirty="0" err="1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язання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978613" y="3223199"/>
            <a:ext cx="6356866" cy="1849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spcBef>
                <a:spcPct val="0"/>
              </a:spcBef>
            </a:pPr>
            <a:br>
              <a:rPr lang="ru-RU" altLang="ru-RU" sz="1600" dirty="0"/>
            </a:br>
            <a:endParaRPr lang="ru-RU" altLang="ru-RU" sz="1600" dirty="0"/>
          </a:p>
        </p:txBody>
      </p:sp>
      <p:sp>
        <p:nvSpPr>
          <p:cNvPr id="10" name="Text 7"/>
          <p:cNvSpPr/>
          <p:nvPr/>
        </p:nvSpPr>
        <p:spPr>
          <a:xfrm>
            <a:off x="9719667" y="5111769"/>
            <a:ext cx="3569613" cy="335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50"/>
              </a:lnSpc>
              <a:buNone/>
            </a:pPr>
            <a:endParaRPr lang="en-US" sz="5250" dirty="0"/>
          </a:p>
        </p:txBody>
      </p:sp>
      <p:sp>
        <p:nvSpPr>
          <p:cNvPr id="11" name="Text 8"/>
          <p:cNvSpPr/>
          <p:nvPr/>
        </p:nvSpPr>
        <p:spPr>
          <a:xfrm>
            <a:off x="10549115" y="5771255"/>
            <a:ext cx="25404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endParaRPr lang="en-US" sz="2000" dirty="0">
              <a:latin typeface="Gelasio" panose="020B0604020202020204" charset="0"/>
              <a:cs typeface="Gelasio" panose="020B060402020202020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129503" y="6423004"/>
            <a:ext cx="10435560" cy="1332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Підказка.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Щоб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знайти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реальну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висоту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необхідно висоту на фотографії помножити на коефіцієнт подібності. Якщо необхідно знайти реальну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відстань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(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місцевості) за допомогою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мапи, то коефіцієнтом подібності є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масштаб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 При масштабі 1:50000 кожен сантиметр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uk-UA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мап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і відповідає 500 метрам у реальності.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9779019" y="6088795"/>
            <a:ext cx="4199334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endParaRPr lang="uk-UA" sz="1600" dirty="0">
              <a:solidFill>
                <a:srgbClr val="746558"/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600" dirty="0"/>
          </a:p>
        </p:txBody>
      </p:sp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41" y="4302946"/>
            <a:ext cx="3581400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1" y="1067098"/>
            <a:ext cx="3341400" cy="6598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916402" y="3191468"/>
            <a:ext cx="88617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Висота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вежі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відноситься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до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довжини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основи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так як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висота</a:t>
            </a:r>
            <a:r>
              <a:rPr lang="en-US" altLang="ru-RU" sz="2000" dirty="0">
                <a:solidFill>
                  <a:schemeClr val="accent6">
                    <a:lumMod val="75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трикутника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на фото до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основи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трикутника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. </a:t>
            </a:r>
            <a:r>
              <a:rPr lang="en-US" altLang="ru-RU" sz="2000" dirty="0">
                <a:solidFill>
                  <a:schemeClr val="accent6">
                    <a:lumMod val="75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 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Нехай 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висота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</a:t>
            </a:r>
            <a:r>
              <a:rPr lang="ru-RU" altLang="ru-RU" sz="2000" dirty="0" err="1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вежі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</a:t>
            </a:r>
            <a:r>
              <a:rPr lang="en-US" altLang="ru-RU" sz="2000" b="1" i="1" dirty="0">
                <a:solidFill>
                  <a:schemeClr val="accent6">
                    <a:lumMod val="75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x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, то</a:t>
            </a:r>
            <a:endParaRPr lang="ru-RU" sz="2000" dirty="0">
              <a:cs typeface="Gelasio" panose="020B0604020202020204" charset="0"/>
            </a:endParaRPr>
          </a:p>
          <a:p>
            <a:pPr>
              <a:spcBef>
                <a:spcPct val="0"/>
              </a:spcBef>
            </a:pPr>
            <a:r>
              <a:rPr lang="ru-RU" altLang="ru-RU" dirty="0">
                <a:solidFill>
                  <a:schemeClr val="accent6">
                    <a:lumMod val="75000"/>
                  </a:schemeClr>
                </a:solidFill>
                <a:cs typeface="Gelasio" panose="020B0604020202020204" charset="0"/>
              </a:rPr>
              <a:t> </a:t>
            </a:r>
            <a:endParaRPr lang="en-US" altLang="ru-RU" dirty="0">
              <a:solidFill>
                <a:schemeClr val="accent6">
                  <a:lumMod val="75000"/>
                </a:schemeClr>
              </a:solidFill>
              <a:cs typeface="Gelasio" panose="020B0604020202020204" charset="0"/>
            </a:endParaRPr>
          </a:p>
          <a:p>
            <a:pPr>
              <a:spcBef>
                <a:spcPct val="0"/>
              </a:spcBef>
            </a:pPr>
            <a:endParaRPr lang="en-US" dirty="0">
              <a:solidFill>
                <a:schemeClr val="accent6">
                  <a:lumMod val="75000"/>
                </a:schemeClr>
              </a:solidFill>
              <a:cs typeface="Gelasio" panose="020B0604020202020204" charset="0"/>
            </a:endParaRPr>
          </a:p>
          <a:p>
            <a:pPr>
              <a:spcBef>
                <a:spcPct val="0"/>
              </a:spcBef>
            </a:pPr>
            <a:endParaRPr lang="en-US" dirty="0">
              <a:solidFill>
                <a:schemeClr val="accent6">
                  <a:lumMod val="75000"/>
                </a:schemeClr>
              </a:solidFill>
              <a:cs typeface="Gelasio" panose="020B0604020202020204" charset="0"/>
            </a:endParaRPr>
          </a:p>
          <a:p>
            <a:pPr>
              <a:spcBef>
                <a:spcPct val="0"/>
              </a:spcBef>
            </a:pPr>
            <a:endParaRPr lang="ru-RU" dirty="0">
              <a:cs typeface="Gelasio" panose="020B0604020202020204" charset="0"/>
            </a:endParaRPr>
          </a:p>
        </p:txBody>
      </p:sp>
      <p:pic>
        <p:nvPicPr>
          <p:cNvPr id="2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954" y="4270750"/>
            <a:ext cx="1295400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4978613" y="5394207"/>
            <a:ext cx="5786261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50"/>
              </a:lnSpc>
            </a:pPr>
            <a:r>
              <a:rPr lang="uk-UA" b="1" dirty="0">
                <a:solidFill>
                  <a:schemeClr val="accent6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Відповідь</a:t>
            </a:r>
            <a:r>
              <a:rPr lang="uk-UA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: </a:t>
            </a:r>
            <a:r>
              <a:rPr lang="uk-UA" b="1" dirty="0">
                <a:solidFill>
                  <a:schemeClr val="accent6">
                    <a:lumMod val="75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висота Ейфелевої вежі 310,71 метра. 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ts val="2850"/>
              </a:lnSpc>
            </a:pPr>
            <a:endParaRPr lang="ru-RU" b="1" dirty="0">
              <a:solidFill>
                <a:schemeClr val="accent6">
                  <a:lumMod val="75000"/>
                </a:schemeClr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6169" y="418386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5550"/>
              </a:lnSpc>
              <a:buNone/>
            </a:pPr>
            <a:r>
              <a:rPr lang="en-US" sz="5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Практичне застосування подібності трикутників в архітектурі та інженерії</a:t>
            </a:r>
            <a:endParaRPr lang="en-US" sz="5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48" y="2575561"/>
            <a:ext cx="3544610" cy="354461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689" y="2575562"/>
            <a:ext cx="3544728" cy="3544728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6" y="2575561"/>
            <a:ext cx="3422690" cy="354461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124" y="2761893"/>
            <a:ext cx="3358396" cy="335839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93790" y="6521410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Архітектори використовують подібні трикутники для створення стабільних конструкцій. Трикутники надають жорсткості будівлям, мостам та іншим спорудам</a:t>
            </a: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4384" y="617696"/>
            <a:ext cx="7575233" cy="2100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Інструменти та ресурси для вивчення подібності трикутників</a:t>
            </a:r>
            <a:endParaRPr lang="en-US" sz="5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784384" y="3306842"/>
            <a:ext cx="504230" cy="504230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382" y="3348811"/>
            <a:ext cx="336113" cy="4201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12689" y="3306842"/>
            <a:ext cx="2947273" cy="700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Онлайн-калькулятори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1512688" y="4141589"/>
            <a:ext cx="3181231" cy="1792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GeoGebra, Mathway, Wolfram Alpha мають спеціалізовані інструменти для роботи з подібними трикутниками.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Shape 4"/>
          <p:cNvSpPr/>
          <p:nvPr/>
        </p:nvSpPr>
        <p:spPr>
          <a:xfrm>
            <a:off x="4812270" y="3306842"/>
            <a:ext cx="504230" cy="504230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152" y="3353155"/>
            <a:ext cx="325933" cy="4201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595223" y="3291364"/>
            <a:ext cx="2801541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Відеоматеріали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5595223" y="3811072"/>
            <a:ext cx="2947273" cy="1792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Khan Academy, EdEra та Prometheus пропонують відеоуроки з подібності трикутників українською мовою.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Shape 7"/>
          <p:cNvSpPr/>
          <p:nvPr/>
        </p:nvSpPr>
        <p:spPr>
          <a:xfrm>
            <a:off x="784384" y="6410206"/>
            <a:ext cx="504230" cy="504230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382" y="6452175"/>
            <a:ext cx="336113" cy="4201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12689" y="6410206"/>
            <a:ext cx="2801541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Підручники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 9"/>
          <p:cNvSpPr/>
          <p:nvPr/>
        </p:nvSpPr>
        <p:spPr>
          <a:xfrm>
            <a:off x="1512689" y="6894790"/>
            <a:ext cx="6846927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Підручники Бевза Г.П., Істера О.С. та Мерзляка А.Г. містять детальні пояснення та задачі.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623173"/>
            <a:ext cx="5644515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5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Висновки</a:t>
            </a:r>
            <a:endParaRPr lang="en-US" sz="5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90218" y="1780222"/>
            <a:ext cx="2174915" cy="1300639"/>
          </a:xfrm>
          <a:prstGeom prst="roundRect">
            <a:avLst>
              <a:gd name="adj" fmla="val 2604"/>
            </a:avLst>
          </a:prstGeom>
          <a:solidFill>
            <a:srgbClr val="EEE8DD"/>
          </a:solidFill>
          <a:ln/>
        </p:spPr>
      </p:sp>
      <p:sp>
        <p:nvSpPr>
          <p:cNvPr id="5" name="Text 2"/>
          <p:cNvSpPr/>
          <p:nvPr/>
        </p:nvSpPr>
        <p:spPr>
          <a:xfrm>
            <a:off x="3190875" y="2005965"/>
            <a:ext cx="3652123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Універсальний інструмент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3190874" y="2494002"/>
            <a:ext cx="8559165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Подібність трикутників допомагає розв'язувати широкий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спектр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задач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3078004" y="3065621"/>
            <a:ext cx="10649307" cy="15240"/>
          </a:xfrm>
          <a:prstGeom prst="roundRect">
            <a:avLst>
              <a:gd name="adj" fmla="val 222227"/>
            </a:avLst>
          </a:prstGeom>
          <a:solidFill>
            <a:srgbClr val="D4CEC3"/>
          </a:solidFill>
          <a:ln/>
        </p:spPr>
      </p:sp>
      <p:sp>
        <p:nvSpPr>
          <p:cNvPr id="8" name="Shape 5"/>
          <p:cNvSpPr/>
          <p:nvPr/>
        </p:nvSpPr>
        <p:spPr>
          <a:xfrm>
            <a:off x="790218" y="3193733"/>
            <a:ext cx="4349948" cy="1661755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</p:sp>
      <p:sp>
        <p:nvSpPr>
          <p:cNvPr id="10" name="Text 6"/>
          <p:cNvSpPr/>
          <p:nvPr/>
        </p:nvSpPr>
        <p:spPr>
          <a:xfrm>
            <a:off x="5365909" y="3419475"/>
            <a:ext cx="3409950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Практичне застосування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5365909" y="3907512"/>
            <a:ext cx="8248531" cy="722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Будівництво, картографія, астрономія, навігація та інші сфери використовують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цей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принцип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Shape 8"/>
          <p:cNvSpPr/>
          <p:nvPr/>
        </p:nvSpPr>
        <p:spPr>
          <a:xfrm>
            <a:off x="5253037" y="4840248"/>
            <a:ext cx="8474273" cy="15240"/>
          </a:xfrm>
          <a:prstGeom prst="roundRect">
            <a:avLst>
              <a:gd name="adj" fmla="val 222227"/>
            </a:avLst>
          </a:prstGeom>
          <a:solidFill>
            <a:srgbClr val="D4CEC3"/>
          </a:solidFill>
          <a:ln/>
        </p:spPr>
      </p:sp>
      <p:sp>
        <p:nvSpPr>
          <p:cNvPr id="13" name="Shape 9"/>
          <p:cNvSpPr/>
          <p:nvPr/>
        </p:nvSpPr>
        <p:spPr>
          <a:xfrm>
            <a:off x="790218" y="4968359"/>
            <a:ext cx="6524982" cy="1661755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</p:sp>
      <p:sp>
        <p:nvSpPr>
          <p:cNvPr id="15" name="Text 10"/>
          <p:cNvSpPr/>
          <p:nvPr/>
        </p:nvSpPr>
        <p:spPr>
          <a:xfrm>
            <a:off x="7540942" y="5194102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Розвиток мислення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Text 11"/>
          <p:cNvSpPr/>
          <p:nvPr/>
        </p:nvSpPr>
        <p:spPr>
          <a:xfrm>
            <a:off x="7540942" y="5682139"/>
            <a:ext cx="6073497" cy="722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Вивчення геометрії формує логіку, просторове мислення та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аналітичні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здібності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 12"/>
          <p:cNvSpPr/>
          <p:nvPr/>
        </p:nvSpPr>
        <p:spPr>
          <a:xfrm>
            <a:off x="790218" y="6884075"/>
            <a:ext cx="13049964" cy="722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Геометрія навколо нас. Здатність розпізнавати подібні трикутники допомагає ефективніше вирішувати повсякденні задачі.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User\Desktop\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18" y="1780222"/>
            <a:ext cx="2174915" cy="118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348" y="3193733"/>
            <a:ext cx="2440361" cy="164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528" y="4968358"/>
            <a:ext cx="2533381" cy="166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812</Words>
  <Application>Microsoft Office PowerPoint</Application>
  <PresentationFormat>Довільний</PresentationFormat>
  <Paragraphs>99</Paragraphs>
  <Slides>10</Slides>
  <Notes>10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7" baseType="lpstr">
      <vt:lpstr>Gelasio Semi Bold</vt:lpstr>
      <vt:lpstr>Arial</vt:lpstr>
      <vt:lpstr>Calibri</vt:lpstr>
      <vt:lpstr>Gelasio Bold</vt:lpstr>
      <vt:lpstr>Times New Roman</vt:lpstr>
      <vt:lpstr>Gelasio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</cp:lastModifiedBy>
  <cp:revision>40</cp:revision>
  <dcterms:created xsi:type="dcterms:W3CDTF">2025-04-20T20:38:57Z</dcterms:created>
  <dcterms:modified xsi:type="dcterms:W3CDTF">2026-01-28T20:48:27Z</dcterms:modified>
</cp:coreProperties>
</file>